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9"/>
  </p:notesMasterIdLst>
  <p:sldIdLst>
    <p:sldId id="312" r:id="rId2"/>
    <p:sldId id="343" r:id="rId3"/>
    <p:sldId id="336" r:id="rId4"/>
    <p:sldId id="314" r:id="rId5"/>
    <p:sldId id="258" r:id="rId6"/>
    <p:sldId id="291" r:id="rId7"/>
    <p:sldId id="316" r:id="rId8"/>
    <p:sldId id="317" r:id="rId9"/>
    <p:sldId id="340" r:id="rId10"/>
    <p:sldId id="347" r:id="rId11"/>
    <p:sldId id="341" r:id="rId12"/>
    <p:sldId id="320" r:id="rId13"/>
    <p:sldId id="344" r:id="rId14"/>
    <p:sldId id="346" r:id="rId15"/>
    <p:sldId id="319" r:id="rId16"/>
    <p:sldId id="318" r:id="rId17"/>
    <p:sldId id="324" r:id="rId18"/>
    <p:sldId id="349" r:id="rId19"/>
    <p:sldId id="351" r:id="rId20"/>
    <p:sldId id="352" r:id="rId21"/>
    <p:sldId id="350" r:id="rId22"/>
    <p:sldId id="353" r:id="rId23"/>
    <p:sldId id="355" r:id="rId24"/>
    <p:sldId id="357" r:id="rId25"/>
    <p:sldId id="356" r:id="rId26"/>
    <p:sldId id="342" r:id="rId27"/>
    <p:sldId id="337" r:id="rId28"/>
    <p:sldId id="339" r:id="rId29"/>
    <p:sldId id="332" r:id="rId30"/>
    <p:sldId id="333" r:id="rId31"/>
    <p:sldId id="334" r:id="rId32"/>
    <p:sldId id="335" r:id="rId33"/>
    <p:sldId id="267" r:id="rId34"/>
    <p:sldId id="313" r:id="rId35"/>
    <p:sldId id="315" r:id="rId36"/>
    <p:sldId id="260" r:id="rId37"/>
    <p:sldId id="311" r:id="rId38"/>
    <p:sldId id="278" r:id="rId39"/>
    <p:sldId id="306" r:id="rId40"/>
    <p:sldId id="273" r:id="rId41"/>
    <p:sldId id="297" r:id="rId42"/>
    <p:sldId id="282" r:id="rId43"/>
    <p:sldId id="275" r:id="rId44"/>
    <p:sldId id="292" r:id="rId45"/>
    <p:sldId id="283" r:id="rId46"/>
    <p:sldId id="286" r:id="rId47"/>
    <p:sldId id="300" r:id="rId48"/>
    <p:sldId id="307" r:id="rId49"/>
    <p:sldId id="301" r:id="rId50"/>
    <p:sldId id="302" r:id="rId51"/>
    <p:sldId id="303" r:id="rId52"/>
    <p:sldId id="310" r:id="rId53"/>
    <p:sldId id="304" r:id="rId54"/>
    <p:sldId id="308" r:id="rId55"/>
    <p:sldId id="309" r:id="rId56"/>
    <p:sldId id="274" r:id="rId57"/>
    <p:sldId id="284" r:id="rId5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0324"/>
    <p:restoredTop sz="96395"/>
  </p:normalViewPr>
  <p:slideViewPr>
    <p:cSldViewPr snapToGrid="0" snapToObjects="1">
      <p:cViewPr varScale="1">
        <p:scale>
          <a:sx n="146" d="100"/>
          <a:sy n="146" d="100"/>
        </p:scale>
        <p:origin x="184" y="840"/>
      </p:cViewPr>
      <p:guideLst/>
    </p:cSldViewPr>
  </p:slideViewPr>
  <p:notesTextViewPr>
    <p:cViewPr>
      <p:scale>
        <a:sx n="1" d="1"/>
        <a:sy n="1" d="1"/>
      </p:scale>
      <p:origin x="0" y="0"/>
    </p:cViewPr>
  </p:notesTextViewPr>
  <p:sorterViewPr>
    <p:cViewPr>
      <p:scale>
        <a:sx n="170" d="100"/>
        <a:sy n="17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tiff>
</file>

<file path=ppt/media/image11.tif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tiff>
</file>

<file path=ppt/media/image24.tiff>
</file>

<file path=ppt/media/image25.png>
</file>

<file path=ppt/media/image26.tiff>
</file>

<file path=ppt/media/image27.png>
</file>

<file path=ppt/media/image28.tiff>
</file>

<file path=ppt/media/image29.png>
</file>

<file path=ppt/media/image3.tiff>
</file>

<file path=ppt/media/image30.png>
</file>

<file path=ppt/media/image31.jpeg>
</file>

<file path=ppt/media/image32.tiff>
</file>

<file path=ppt/media/image3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B47814-3B95-9641-80FF-66F29DFF785A}" type="datetimeFigureOut">
              <a:rPr lang="en-US" smtClean="0"/>
              <a:t>8/9/22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7CFDFD-46FD-2142-A3B2-5F563D22242A}" type="slidenum">
              <a:rPr lang="en-US" smtClean="0"/>
              <a:t>‹#›</a:t>
            </a:fld>
            <a:endParaRPr lang="en-US"/>
          </a:p>
        </p:txBody>
      </p:sp>
    </p:spTree>
    <p:extLst>
      <p:ext uri="{BB962C8B-B14F-4D97-AF65-F5344CB8AC3E}">
        <p14:creationId xmlns:p14="http://schemas.microsoft.com/office/powerpoint/2010/main" val="25698037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These constructs are not very common in scientific code, and you don’t actually ”need” them. But the same is true of functions!</a:t>
            </a:r>
          </a:p>
          <a:p>
            <a:endParaRPr lang="en-US" dirty="0"/>
          </a:p>
        </p:txBody>
      </p:sp>
      <p:sp>
        <p:nvSpPr>
          <p:cNvPr id="4" name="Slide Number Placeholder 3"/>
          <p:cNvSpPr>
            <a:spLocks noGrp="1"/>
          </p:cNvSpPr>
          <p:nvPr>
            <p:ph type="sldNum" sz="quarter" idx="5"/>
          </p:nvPr>
        </p:nvSpPr>
        <p:spPr/>
        <p:txBody>
          <a:bodyPr/>
          <a:lstStyle/>
          <a:p>
            <a:fld id="{897CFDFD-46FD-2142-A3B2-5F563D22242A}" type="slidenum">
              <a:rPr lang="en-US" smtClean="0"/>
              <a:t>8</a:t>
            </a:fld>
            <a:endParaRPr lang="en-US"/>
          </a:p>
        </p:txBody>
      </p:sp>
    </p:spTree>
    <p:extLst>
      <p:ext uri="{BB962C8B-B14F-4D97-AF65-F5344CB8AC3E}">
        <p14:creationId xmlns:p14="http://schemas.microsoft.com/office/powerpoint/2010/main" val="4440116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“code smell” is an actual technical term!</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~/n/employees/</a:t>
            </a:r>
            <a:r>
              <a:rPr lang="en-US" sz="1200" kern="1200" dirty="0" err="1">
                <a:solidFill>
                  <a:schemeClr val="tx1"/>
                </a:solidFill>
                <a:effectLst/>
                <a:latin typeface="+mn-lt"/>
                <a:ea typeface="+mn-ea"/>
                <a:cs typeface="+mn-cs"/>
              </a:rPr>
              <a:t>MatthieuHarbich</a:t>
            </a:r>
            <a:r>
              <a:rPr lang="en-US" sz="1200" kern="1200" dirty="0">
                <a:solidFill>
                  <a:schemeClr val="tx1"/>
                </a:solidFill>
                <a:effectLst/>
                <a:latin typeface="+mn-lt"/>
                <a:ea typeface="+mn-ea"/>
                <a:cs typeface="+mn-cs"/>
              </a:rPr>
              <a:t>/generative/</a:t>
            </a:r>
            <a:br>
              <a:rPr lang="en-US" dirty="0"/>
            </a:br>
            <a:r>
              <a:rPr lang="en-US" dirty="0"/>
              <a:t>Open Generative%20model%20-%20Mixture%20of%20gaussians_EM_markovModels_soft_clustering-plotLH-C%2BCLEAN-LH_TEST-4k-Copy1.ipynb</a:t>
            </a:r>
          </a:p>
          <a:p>
            <a:r>
              <a:rPr lang="en-US" dirty="0"/>
              <a:t>Then open any other with similar name</a:t>
            </a:r>
          </a:p>
          <a:p>
            <a:endParaRPr lang="en-US" dirty="0"/>
          </a:p>
          <a:p>
            <a:r>
              <a:rPr lang="en-US" dirty="0"/>
              <a:t>It smells like you need a Python module</a:t>
            </a:r>
          </a:p>
        </p:txBody>
      </p:sp>
      <p:sp>
        <p:nvSpPr>
          <p:cNvPr id="4" name="Slide Number Placeholder 3"/>
          <p:cNvSpPr>
            <a:spLocks noGrp="1"/>
          </p:cNvSpPr>
          <p:nvPr>
            <p:ph type="sldNum" sz="quarter" idx="5"/>
          </p:nvPr>
        </p:nvSpPr>
        <p:spPr/>
        <p:txBody>
          <a:bodyPr/>
          <a:lstStyle/>
          <a:p>
            <a:fld id="{897CFDFD-46FD-2142-A3B2-5F563D22242A}" type="slidenum">
              <a:rPr lang="en-US" smtClean="0"/>
              <a:t>35</a:t>
            </a:fld>
            <a:endParaRPr lang="en-US"/>
          </a:p>
        </p:txBody>
      </p:sp>
    </p:spTree>
    <p:extLst>
      <p:ext uri="{BB962C8B-B14F-4D97-AF65-F5344CB8AC3E}">
        <p14:creationId xmlns:p14="http://schemas.microsoft.com/office/powerpoint/2010/main" val="21280697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These constructs are not very common in scientific code, and you don’t actually ”need” them. But the same is true of functions!</a:t>
            </a:r>
          </a:p>
          <a:p>
            <a:endParaRPr lang="en-US" dirty="0"/>
          </a:p>
        </p:txBody>
      </p:sp>
      <p:sp>
        <p:nvSpPr>
          <p:cNvPr id="4" name="Slide Number Placeholder 3"/>
          <p:cNvSpPr>
            <a:spLocks noGrp="1"/>
          </p:cNvSpPr>
          <p:nvPr>
            <p:ph type="sldNum" sz="quarter" idx="5"/>
          </p:nvPr>
        </p:nvSpPr>
        <p:spPr/>
        <p:txBody>
          <a:bodyPr/>
          <a:lstStyle/>
          <a:p>
            <a:fld id="{897CFDFD-46FD-2142-A3B2-5F563D22242A}" type="slidenum">
              <a:rPr lang="en-US" smtClean="0"/>
              <a:t>36</a:t>
            </a:fld>
            <a:endParaRPr lang="en-US"/>
          </a:p>
        </p:txBody>
      </p:sp>
    </p:spTree>
    <p:extLst>
      <p:ext uri="{BB962C8B-B14F-4D97-AF65-F5344CB8AC3E}">
        <p14:creationId xmlns:p14="http://schemas.microsoft.com/office/powerpoint/2010/main" val="17736042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7CFDFD-46FD-2142-A3B2-5F563D22242A}" type="slidenum">
              <a:rPr lang="en-US" smtClean="0"/>
              <a:t>43</a:t>
            </a:fld>
            <a:endParaRPr lang="en-US"/>
          </a:p>
        </p:txBody>
      </p:sp>
    </p:spTree>
    <p:extLst>
      <p:ext uri="{BB962C8B-B14F-4D97-AF65-F5344CB8AC3E}">
        <p14:creationId xmlns:p14="http://schemas.microsoft.com/office/powerpoint/2010/main" val="1573180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7CFDFD-46FD-2142-A3B2-5F563D22242A}" type="slidenum">
              <a:rPr lang="en-US" smtClean="0"/>
              <a:t>44</a:t>
            </a:fld>
            <a:endParaRPr lang="en-US"/>
          </a:p>
        </p:txBody>
      </p:sp>
    </p:spTree>
    <p:extLst>
      <p:ext uri="{BB962C8B-B14F-4D97-AF65-F5344CB8AC3E}">
        <p14:creationId xmlns:p14="http://schemas.microsoft.com/office/powerpoint/2010/main" val="18759971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70D8B-984D-9C49-92E2-DF18B61C829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9EC5DC2-5C36-E549-9122-BDD2446C28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F7BCAF9-537C-E04B-AC83-DE1EF5ED230F}"/>
              </a:ext>
            </a:extLst>
          </p:cNvPr>
          <p:cNvSpPr>
            <a:spLocks noGrp="1"/>
          </p:cNvSpPr>
          <p:nvPr>
            <p:ph type="dt" sz="half" idx="10"/>
          </p:nvPr>
        </p:nvSpPr>
        <p:spPr/>
        <p:txBody>
          <a:bodyPr/>
          <a:lstStyle/>
          <a:p>
            <a:fld id="{C2A38C67-2D84-A14D-B434-381291C3002C}" type="datetime1">
              <a:rPr lang="de-CH" smtClean="0"/>
              <a:t>11.08.22</a:t>
            </a:fld>
            <a:endParaRPr lang="en-US"/>
          </a:p>
        </p:txBody>
      </p:sp>
      <p:sp>
        <p:nvSpPr>
          <p:cNvPr id="6" name="Slide Number Placeholder 5">
            <a:extLst>
              <a:ext uri="{FF2B5EF4-FFF2-40B4-BE49-F238E27FC236}">
                <a16:creationId xmlns:a16="http://schemas.microsoft.com/office/drawing/2014/main" id="{073B9910-3307-1446-80F0-A5D16EA26DE8}"/>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19881638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39F1A-6B31-A44A-9218-AB872CFB00C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D9DC244-4296-3845-9275-DF00D2F42E6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2AA6C3-A59E-8C46-B896-F56C670AF9A8}"/>
              </a:ext>
            </a:extLst>
          </p:cNvPr>
          <p:cNvSpPr>
            <a:spLocks noGrp="1"/>
          </p:cNvSpPr>
          <p:nvPr>
            <p:ph type="dt" sz="half" idx="10"/>
          </p:nvPr>
        </p:nvSpPr>
        <p:spPr/>
        <p:txBody>
          <a:bodyPr/>
          <a:lstStyle/>
          <a:p>
            <a:fld id="{0DB781BB-A6E7-7143-87BF-80694C88B79B}" type="datetime1">
              <a:rPr lang="de-CH" smtClean="0"/>
              <a:t>11.08.22</a:t>
            </a:fld>
            <a:endParaRPr lang="en-US"/>
          </a:p>
        </p:txBody>
      </p:sp>
      <p:sp>
        <p:nvSpPr>
          <p:cNvPr id="5" name="Footer Placeholder 4">
            <a:extLst>
              <a:ext uri="{FF2B5EF4-FFF2-40B4-BE49-F238E27FC236}">
                <a16:creationId xmlns:a16="http://schemas.microsoft.com/office/drawing/2014/main" id="{B0CE75E3-1FC3-454C-BB3F-767F33EC5C35}"/>
              </a:ext>
            </a:extLst>
          </p:cNvPr>
          <p:cNvSpPr>
            <a:spLocks noGrp="1"/>
          </p:cNvSpPr>
          <p:nvPr>
            <p:ph type="ftr" sz="quarter" idx="11"/>
          </p:nvPr>
        </p:nvSpPr>
        <p:spPr/>
        <p:txBody>
          <a:bodyPr/>
          <a:lstStyle/>
          <a:p>
            <a:r>
              <a:rPr lang="en-US"/>
              <a:t>August 2022, v. 1.0, CC BY-SA 4.0</a:t>
            </a:r>
          </a:p>
        </p:txBody>
      </p:sp>
      <p:sp>
        <p:nvSpPr>
          <p:cNvPr id="6" name="Slide Number Placeholder 5">
            <a:extLst>
              <a:ext uri="{FF2B5EF4-FFF2-40B4-BE49-F238E27FC236}">
                <a16:creationId xmlns:a16="http://schemas.microsoft.com/office/drawing/2014/main" id="{442539E9-4271-6340-83E4-F981362D5A15}"/>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32536172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449B30-29BF-9D4E-833F-59C48B87AF4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96CB96C-B1FD-924E-A37E-56A0BA51DF3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500C8B-0CC2-F445-9A18-C6AF3343F43B}"/>
              </a:ext>
            </a:extLst>
          </p:cNvPr>
          <p:cNvSpPr>
            <a:spLocks noGrp="1"/>
          </p:cNvSpPr>
          <p:nvPr>
            <p:ph type="dt" sz="half" idx="10"/>
          </p:nvPr>
        </p:nvSpPr>
        <p:spPr/>
        <p:txBody>
          <a:bodyPr/>
          <a:lstStyle/>
          <a:p>
            <a:fld id="{F3CE85C2-E6C3-BE42-808B-2CFC8B09CA47}" type="datetime1">
              <a:rPr lang="de-CH" smtClean="0"/>
              <a:t>11.08.22</a:t>
            </a:fld>
            <a:endParaRPr lang="en-US"/>
          </a:p>
        </p:txBody>
      </p:sp>
      <p:sp>
        <p:nvSpPr>
          <p:cNvPr id="5" name="Footer Placeholder 4">
            <a:extLst>
              <a:ext uri="{FF2B5EF4-FFF2-40B4-BE49-F238E27FC236}">
                <a16:creationId xmlns:a16="http://schemas.microsoft.com/office/drawing/2014/main" id="{8B31D747-AEBB-AA44-A854-15077A157EEA}"/>
              </a:ext>
            </a:extLst>
          </p:cNvPr>
          <p:cNvSpPr>
            <a:spLocks noGrp="1"/>
          </p:cNvSpPr>
          <p:nvPr>
            <p:ph type="ftr" sz="quarter" idx="11"/>
          </p:nvPr>
        </p:nvSpPr>
        <p:spPr/>
        <p:txBody>
          <a:bodyPr/>
          <a:lstStyle/>
          <a:p>
            <a:r>
              <a:rPr lang="en-US"/>
              <a:t>August 2022, v. 1.0, CC BY-SA 4.0</a:t>
            </a:r>
          </a:p>
        </p:txBody>
      </p:sp>
      <p:sp>
        <p:nvSpPr>
          <p:cNvPr id="6" name="Slide Number Placeholder 5">
            <a:extLst>
              <a:ext uri="{FF2B5EF4-FFF2-40B4-BE49-F238E27FC236}">
                <a16:creationId xmlns:a16="http://schemas.microsoft.com/office/drawing/2014/main" id="{A154E852-95AD-0B4A-B59E-DC831CD57209}"/>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8123132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FE764-F4E6-0C43-99B7-BB70C6D60B2B}"/>
              </a:ext>
            </a:extLst>
          </p:cNvPr>
          <p:cNvSpPr>
            <a:spLocks noGrp="1"/>
          </p:cNvSpPr>
          <p:nvPr>
            <p:ph type="title"/>
          </p:nvPr>
        </p:nvSpPr>
        <p:spPr>
          <a:xfrm>
            <a:off x="346841" y="365126"/>
            <a:ext cx="11487807" cy="953312"/>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87615D70-5DCE-A741-B388-120B6B96AB8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B89D00-2877-D240-B4A2-4C51572D13CB}"/>
              </a:ext>
            </a:extLst>
          </p:cNvPr>
          <p:cNvSpPr>
            <a:spLocks noGrp="1"/>
          </p:cNvSpPr>
          <p:nvPr>
            <p:ph type="dt" sz="half" idx="10"/>
          </p:nvPr>
        </p:nvSpPr>
        <p:spPr/>
        <p:txBody>
          <a:bodyPr/>
          <a:lstStyle/>
          <a:p>
            <a:fld id="{6DEE04A0-3BC3-6340-97F1-509DAB88D32B}" type="datetime1">
              <a:rPr lang="de-CH" smtClean="0"/>
              <a:t>11.08.22</a:t>
            </a:fld>
            <a:endParaRPr lang="en-US"/>
          </a:p>
        </p:txBody>
      </p:sp>
      <p:sp>
        <p:nvSpPr>
          <p:cNvPr id="5" name="Footer Placeholder 4">
            <a:extLst>
              <a:ext uri="{FF2B5EF4-FFF2-40B4-BE49-F238E27FC236}">
                <a16:creationId xmlns:a16="http://schemas.microsoft.com/office/drawing/2014/main" id="{28D68463-67C2-BE46-8E9C-979B973032CC}"/>
              </a:ext>
            </a:extLst>
          </p:cNvPr>
          <p:cNvSpPr>
            <a:spLocks noGrp="1"/>
          </p:cNvSpPr>
          <p:nvPr>
            <p:ph type="ftr" sz="quarter" idx="11"/>
          </p:nvPr>
        </p:nvSpPr>
        <p:spPr/>
        <p:txBody>
          <a:bodyPr/>
          <a:lstStyle/>
          <a:p>
            <a:r>
              <a:rPr lang="en-US"/>
              <a:t>August 2022, v. 1.0, CC BY-SA 4.0</a:t>
            </a:r>
          </a:p>
        </p:txBody>
      </p:sp>
      <p:sp>
        <p:nvSpPr>
          <p:cNvPr id="6" name="Slide Number Placeholder 5">
            <a:extLst>
              <a:ext uri="{FF2B5EF4-FFF2-40B4-BE49-F238E27FC236}">
                <a16:creationId xmlns:a16="http://schemas.microsoft.com/office/drawing/2014/main" id="{476C81B9-F6F5-444C-A44D-CCAED34A9411}"/>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12398097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AA056-71CE-2041-91FE-5DCE0563901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441D84E-299C-2B4C-92F0-72FBC2EC53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0892EB9-5B79-7945-BE3F-A6010F995F36}"/>
              </a:ext>
            </a:extLst>
          </p:cNvPr>
          <p:cNvSpPr>
            <a:spLocks noGrp="1"/>
          </p:cNvSpPr>
          <p:nvPr>
            <p:ph type="dt" sz="half" idx="10"/>
          </p:nvPr>
        </p:nvSpPr>
        <p:spPr/>
        <p:txBody>
          <a:bodyPr/>
          <a:lstStyle/>
          <a:p>
            <a:fld id="{3527F78B-1555-2549-B9BF-CBB3EC135792}" type="datetime1">
              <a:rPr lang="de-CH" smtClean="0"/>
              <a:t>11.08.22</a:t>
            </a:fld>
            <a:endParaRPr lang="en-US"/>
          </a:p>
        </p:txBody>
      </p:sp>
      <p:sp>
        <p:nvSpPr>
          <p:cNvPr id="5" name="Footer Placeholder 4">
            <a:extLst>
              <a:ext uri="{FF2B5EF4-FFF2-40B4-BE49-F238E27FC236}">
                <a16:creationId xmlns:a16="http://schemas.microsoft.com/office/drawing/2014/main" id="{1D35A108-393C-9C43-AAEF-0ED62EFE2DA2}"/>
              </a:ext>
            </a:extLst>
          </p:cNvPr>
          <p:cNvSpPr>
            <a:spLocks noGrp="1"/>
          </p:cNvSpPr>
          <p:nvPr>
            <p:ph type="ftr" sz="quarter" idx="11"/>
          </p:nvPr>
        </p:nvSpPr>
        <p:spPr/>
        <p:txBody>
          <a:bodyPr/>
          <a:lstStyle/>
          <a:p>
            <a:r>
              <a:rPr lang="en-US"/>
              <a:t>August 2022, v. 1.0, CC BY-SA 4.0</a:t>
            </a:r>
          </a:p>
        </p:txBody>
      </p:sp>
      <p:sp>
        <p:nvSpPr>
          <p:cNvPr id="6" name="Slide Number Placeholder 5">
            <a:extLst>
              <a:ext uri="{FF2B5EF4-FFF2-40B4-BE49-F238E27FC236}">
                <a16:creationId xmlns:a16="http://schemas.microsoft.com/office/drawing/2014/main" id="{EC74E8CF-205E-A84A-92AA-132839A2EE36}"/>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1979947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9E869-D40E-834F-A84D-4294F8F0E3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190913C-2286-C548-A2EE-F6700CB3F72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9A14E65-C1A9-1B42-B3D3-BA0E086CBB4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72A9269-7CF7-FB4E-B3D0-7F4A447AC79C}"/>
              </a:ext>
            </a:extLst>
          </p:cNvPr>
          <p:cNvSpPr>
            <a:spLocks noGrp="1"/>
          </p:cNvSpPr>
          <p:nvPr>
            <p:ph type="dt" sz="half" idx="10"/>
          </p:nvPr>
        </p:nvSpPr>
        <p:spPr/>
        <p:txBody>
          <a:bodyPr/>
          <a:lstStyle/>
          <a:p>
            <a:fld id="{195DDCA2-0E37-9843-839F-E114A5DD091D}" type="datetime1">
              <a:rPr lang="de-CH" smtClean="0"/>
              <a:t>11.08.22</a:t>
            </a:fld>
            <a:endParaRPr lang="en-US"/>
          </a:p>
        </p:txBody>
      </p:sp>
      <p:sp>
        <p:nvSpPr>
          <p:cNvPr id="6" name="Footer Placeholder 5">
            <a:extLst>
              <a:ext uri="{FF2B5EF4-FFF2-40B4-BE49-F238E27FC236}">
                <a16:creationId xmlns:a16="http://schemas.microsoft.com/office/drawing/2014/main" id="{720935E9-54B5-3E45-BDA1-3C1D25BF7624}"/>
              </a:ext>
            </a:extLst>
          </p:cNvPr>
          <p:cNvSpPr>
            <a:spLocks noGrp="1"/>
          </p:cNvSpPr>
          <p:nvPr>
            <p:ph type="ftr" sz="quarter" idx="11"/>
          </p:nvPr>
        </p:nvSpPr>
        <p:spPr/>
        <p:txBody>
          <a:bodyPr/>
          <a:lstStyle/>
          <a:p>
            <a:r>
              <a:rPr lang="en-US"/>
              <a:t>August 2022, v. 1.0, CC BY-SA 4.0</a:t>
            </a:r>
          </a:p>
        </p:txBody>
      </p:sp>
      <p:sp>
        <p:nvSpPr>
          <p:cNvPr id="7" name="Slide Number Placeholder 6">
            <a:extLst>
              <a:ext uri="{FF2B5EF4-FFF2-40B4-BE49-F238E27FC236}">
                <a16:creationId xmlns:a16="http://schemas.microsoft.com/office/drawing/2014/main" id="{91259F87-3D9B-8A4A-9111-ECA6B63E5336}"/>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7708660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15C53-9CD1-6746-9E17-64F32A49D19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E8289D5-A842-F348-BFC2-0CD0E706E9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A5BE76D-7529-FB46-9CA8-2DC810A056E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6D4C57B-8F7D-7A4C-8BD0-EAE79F13B3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768A399-3F49-6745-96C0-4AF827D467C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A1DC3CE-842E-5D41-8DB3-80CD8E01C0F1}"/>
              </a:ext>
            </a:extLst>
          </p:cNvPr>
          <p:cNvSpPr>
            <a:spLocks noGrp="1"/>
          </p:cNvSpPr>
          <p:nvPr>
            <p:ph type="dt" sz="half" idx="10"/>
          </p:nvPr>
        </p:nvSpPr>
        <p:spPr/>
        <p:txBody>
          <a:bodyPr/>
          <a:lstStyle/>
          <a:p>
            <a:fld id="{DA12093F-02EF-7C49-86DB-351FB34FC8C2}" type="datetime1">
              <a:rPr lang="de-CH" smtClean="0"/>
              <a:t>11.08.22</a:t>
            </a:fld>
            <a:endParaRPr lang="en-US"/>
          </a:p>
        </p:txBody>
      </p:sp>
      <p:sp>
        <p:nvSpPr>
          <p:cNvPr id="8" name="Footer Placeholder 7">
            <a:extLst>
              <a:ext uri="{FF2B5EF4-FFF2-40B4-BE49-F238E27FC236}">
                <a16:creationId xmlns:a16="http://schemas.microsoft.com/office/drawing/2014/main" id="{E37C4363-58BD-8A49-81DA-B0A8AA971736}"/>
              </a:ext>
            </a:extLst>
          </p:cNvPr>
          <p:cNvSpPr>
            <a:spLocks noGrp="1"/>
          </p:cNvSpPr>
          <p:nvPr>
            <p:ph type="ftr" sz="quarter" idx="11"/>
          </p:nvPr>
        </p:nvSpPr>
        <p:spPr/>
        <p:txBody>
          <a:bodyPr/>
          <a:lstStyle/>
          <a:p>
            <a:r>
              <a:rPr lang="en-US"/>
              <a:t>August 2022, v. 1.0, CC BY-SA 4.0</a:t>
            </a:r>
          </a:p>
        </p:txBody>
      </p:sp>
      <p:sp>
        <p:nvSpPr>
          <p:cNvPr id="9" name="Slide Number Placeholder 8">
            <a:extLst>
              <a:ext uri="{FF2B5EF4-FFF2-40B4-BE49-F238E27FC236}">
                <a16:creationId xmlns:a16="http://schemas.microsoft.com/office/drawing/2014/main" id="{92E10B97-C387-E448-A8FB-EABEFCCAD9F3}"/>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4126491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70B70-7587-1A4D-BE59-091B18ECBBF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B370A29-1126-2349-8E10-CDA481EEF228}"/>
              </a:ext>
            </a:extLst>
          </p:cNvPr>
          <p:cNvSpPr>
            <a:spLocks noGrp="1"/>
          </p:cNvSpPr>
          <p:nvPr>
            <p:ph type="dt" sz="half" idx="10"/>
          </p:nvPr>
        </p:nvSpPr>
        <p:spPr/>
        <p:txBody>
          <a:bodyPr/>
          <a:lstStyle/>
          <a:p>
            <a:fld id="{69E10ED3-849E-CD48-B07A-D24EDB957FF2}" type="datetime1">
              <a:rPr lang="de-CH" smtClean="0"/>
              <a:t>11.08.22</a:t>
            </a:fld>
            <a:endParaRPr lang="en-US"/>
          </a:p>
        </p:txBody>
      </p:sp>
      <p:sp>
        <p:nvSpPr>
          <p:cNvPr id="4" name="Footer Placeholder 3">
            <a:extLst>
              <a:ext uri="{FF2B5EF4-FFF2-40B4-BE49-F238E27FC236}">
                <a16:creationId xmlns:a16="http://schemas.microsoft.com/office/drawing/2014/main" id="{BF8BCD13-890B-4B49-AD3B-3AB9FE71DF81}"/>
              </a:ext>
            </a:extLst>
          </p:cNvPr>
          <p:cNvSpPr>
            <a:spLocks noGrp="1"/>
          </p:cNvSpPr>
          <p:nvPr>
            <p:ph type="ftr" sz="quarter" idx="11"/>
          </p:nvPr>
        </p:nvSpPr>
        <p:spPr/>
        <p:txBody>
          <a:bodyPr/>
          <a:lstStyle/>
          <a:p>
            <a:r>
              <a:rPr lang="en-US"/>
              <a:t>August 2022, v. 1.0, CC BY-SA 4.0</a:t>
            </a:r>
          </a:p>
        </p:txBody>
      </p:sp>
      <p:sp>
        <p:nvSpPr>
          <p:cNvPr id="5" name="Slide Number Placeholder 4">
            <a:extLst>
              <a:ext uri="{FF2B5EF4-FFF2-40B4-BE49-F238E27FC236}">
                <a16:creationId xmlns:a16="http://schemas.microsoft.com/office/drawing/2014/main" id="{C2AA80EC-CF31-A542-AAD7-B4ECB92BC31E}"/>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36071175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7F6F24-60D9-9141-AB6F-F62FD9561BF7}"/>
              </a:ext>
            </a:extLst>
          </p:cNvPr>
          <p:cNvSpPr>
            <a:spLocks noGrp="1"/>
          </p:cNvSpPr>
          <p:nvPr>
            <p:ph type="dt" sz="half" idx="10"/>
          </p:nvPr>
        </p:nvSpPr>
        <p:spPr/>
        <p:txBody>
          <a:bodyPr/>
          <a:lstStyle/>
          <a:p>
            <a:fld id="{C15C96AE-7CF0-624A-BEA4-6F41AEF35672}" type="datetime1">
              <a:rPr lang="de-CH" smtClean="0"/>
              <a:t>11.08.22</a:t>
            </a:fld>
            <a:endParaRPr lang="en-US"/>
          </a:p>
        </p:txBody>
      </p:sp>
      <p:sp>
        <p:nvSpPr>
          <p:cNvPr id="3" name="Footer Placeholder 2">
            <a:extLst>
              <a:ext uri="{FF2B5EF4-FFF2-40B4-BE49-F238E27FC236}">
                <a16:creationId xmlns:a16="http://schemas.microsoft.com/office/drawing/2014/main" id="{1AE0AF1D-E870-104A-A97F-FE22D9CC0973}"/>
              </a:ext>
            </a:extLst>
          </p:cNvPr>
          <p:cNvSpPr>
            <a:spLocks noGrp="1"/>
          </p:cNvSpPr>
          <p:nvPr>
            <p:ph type="ftr" sz="quarter" idx="11"/>
          </p:nvPr>
        </p:nvSpPr>
        <p:spPr/>
        <p:txBody>
          <a:bodyPr/>
          <a:lstStyle/>
          <a:p>
            <a:r>
              <a:rPr lang="en-US"/>
              <a:t>August 2022, v. 1.0, CC BY-SA 4.0</a:t>
            </a:r>
          </a:p>
        </p:txBody>
      </p:sp>
      <p:sp>
        <p:nvSpPr>
          <p:cNvPr id="4" name="Slide Number Placeholder 3">
            <a:extLst>
              <a:ext uri="{FF2B5EF4-FFF2-40B4-BE49-F238E27FC236}">
                <a16:creationId xmlns:a16="http://schemas.microsoft.com/office/drawing/2014/main" id="{D6E78FAD-81FF-724D-8888-15C0473968A5}"/>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9606758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024DE-DA12-B74C-BAF3-99A91882AB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A21ADB4-9A15-7541-B2C0-B75F5D09B32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37E7B62-831E-CC4A-B692-794F964A82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DBFBA3C-DBF5-5E4A-86CA-D9BB1226AAE2}"/>
              </a:ext>
            </a:extLst>
          </p:cNvPr>
          <p:cNvSpPr>
            <a:spLocks noGrp="1"/>
          </p:cNvSpPr>
          <p:nvPr>
            <p:ph type="dt" sz="half" idx="10"/>
          </p:nvPr>
        </p:nvSpPr>
        <p:spPr/>
        <p:txBody>
          <a:bodyPr/>
          <a:lstStyle/>
          <a:p>
            <a:fld id="{32A0AF74-D694-7245-98EA-DBF2D015F6CA}" type="datetime1">
              <a:rPr lang="de-CH" smtClean="0"/>
              <a:t>11.08.22</a:t>
            </a:fld>
            <a:endParaRPr lang="en-US"/>
          </a:p>
        </p:txBody>
      </p:sp>
      <p:sp>
        <p:nvSpPr>
          <p:cNvPr id="6" name="Footer Placeholder 5">
            <a:extLst>
              <a:ext uri="{FF2B5EF4-FFF2-40B4-BE49-F238E27FC236}">
                <a16:creationId xmlns:a16="http://schemas.microsoft.com/office/drawing/2014/main" id="{CC8BCE92-6E25-104E-A0C8-BD366AC7F86E}"/>
              </a:ext>
            </a:extLst>
          </p:cNvPr>
          <p:cNvSpPr>
            <a:spLocks noGrp="1"/>
          </p:cNvSpPr>
          <p:nvPr>
            <p:ph type="ftr" sz="quarter" idx="11"/>
          </p:nvPr>
        </p:nvSpPr>
        <p:spPr/>
        <p:txBody>
          <a:bodyPr/>
          <a:lstStyle/>
          <a:p>
            <a:r>
              <a:rPr lang="en-US"/>
              <a:t>August 2022, v. 1.0, CC BY-SA 4.0</a:t>
            </a:r>
          </a:p>
        </p:txBody>
      </p:sp>
      <p:sp>
        <p:nvSpPr>
          <p:cNvPr id="7" name="Slide Number Placeholder 6">
            <a:extLst>
              <a:ext uri="{FF2B5EF4-FFF2-40B4-BE49-F238E27FC236}">
                <a16:creationId xmlns:a16="http://schemas.microsoft.com/office/drawing/2014/main" id="{E98F28FD-789A-9D46-B536-CD2CADA595CE}"/>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1263288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DD0C6-C1B8-294C-8AD9-2F0A1BA3F3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5D14A9E-19CD-7047-8513-30B2DAB918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6016C16-BCC4-C440-9439-9271AEC29A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5E44A7F-D1B0-5442-9B4B-8BD9185FF3B6}"/>
              </a:ext>
            </a:extLst>
          </p:cNvPr>
          <p:cNvSpPr>
            <a:spLocks noGrp="1"/>
          </p:cNvSpPr>
          <p:nvPr>
            <p:ph type="dt" sz="half" idx="10"/>
          </p:nvPr>
        </p:nvSpPr>
        <p:spPr/>
        <p:txBody>
          <a:bodyPr/>
          <a:lstStyle/>
          <a:p>
            <a:fld id="{3F7D1CFC-515A-0548-9EDF-8A6C00495E14}" type="datetime1">
              <a:rPr lang="de-CH" smtClean="0"/>
              <a:t>11.08.22</a:t>
            </a:fld>
            <a:endParaRPr lang="en-US"/>
          </a:p>
        </p:txBody>
      </p:sp>
      <p:sp>
        <p:nvSpPr>
          <p:cNvPr id="6" name="Footer Placeholder 5">
            <a:extLst>
              <a:ext uri="{FF2B5EF4-FFF2-40B4-BE49-F238E27FC236}">
                <a16:creationId xmlns:a16="http://schemas.microsoft.com/office/drawing/2014/main" id="{88096DEA-9FC3-6A40-942E-4DAE3C5ECEF9}"/>
              </a:ext>
            </a:extLst>
          </p:cNvPr>
          <p:cNvSpPr>
            <a:spLocks noGrp="1"/>
          </p:cNvSpPr>
          <p:nvPr>
            <p:ph type="ftr" sz="quarter" idx="11"/>
          </p:nvPr>
        </p:nvSpPr>
        <p:spPr/>
        <p:txBody>
          <a:bodyPr/>
          <a:lstStyle/>
          <a:p>
            <a:r>
              <a:rPr lang="en-US"/>
              <a:t>August 2022, v. 1.0, CC BY-SA 4.0</a:t>
            </a:r>
          </a:p>
        </p:txBody>
      </p:sp>
      <p:sp>
        <p:nvSpPr>
          <p:cNvPr id="7" name="Slide Number Placeholder 6">
            <a:extLst>
              <a:ext uri="{FF2B5EF4-FFF2-40B4-BE49-F238E27FC236}">
                <a16:creationId xmlns:a16="http://schemas.microsoft.com/office/drawing/2014/main" id="{715255FA-0801-0F4F-B164-C94880C71EEB}"/>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16307293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EB3635-41D3-4245-AA1D-BB85493D85DA}"/>
              </a:ext>
            </a:extLst>
          </p:cNvPr>
          <p:cNvSpPr>
            <a:spLocks noGrp="1"/>
          </p:cNvSpPr>
          <p:nvPr>
            <p:ph type="title"/>
          </p:nvPr>
        </p:nvSpPr>
        <p:spPr>
          <a:xfrm>
            <a:off x="336331" y="365126"/>
            <a:ext cx="11456276" cy="95331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C4F2A55D-7A82-3347-91C5-C1C43907B75A}"/>
              </a:ext>
            </a:extLst>
          </p:cNvPr>
          <p:cNvSpPr>
            <a:spLocks noGrp="1"/>
          </p:cNvSpPr>
          <p:nvPr>
            <p:ph type="body" idx="1"/>
          </p:nvPr>
        </p:nvSpPr>
        <p:spPr>
          <a:xfrm>
            <a:off x="838200" y="1605516"/>
            <a:ext cx="10515600" cy="457144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EF1B67-C66E-F44C-9C6E-D683157F46F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76CA77-B826-BE4D-A381-8E2368444F44}" type="datetime1">
              <a:rPr lang="de-CH" smtClean="0"/>
              <a:t>11.08.22</a:t>
            </a:fld>
            <a:endParaRPr lang="en-US"/>
          </a:p>
        </p:txBody>
      </p:sp>
      <p:sp>
        <p:nvSpPr>
          <p:cNvPr id="5" name="Footer Placeholder 4">
            <a:extLst>
              <a:ext uri="{FF2B5EF4-FFF2-40B4-BE49-F238E27FC236}">
                <a16:creationId xmlns:a16="http://schemas.microsoft.com/office/drawing/2014/main" id="{32D97DE8-2F2A-8F4F-9482-1CAB06CF2381}"/>
              </a:ext>
            </a:extLst>
          </p:cNvPr>
          <p:cNvSpPr>
            <a:spLocks noGrp="1"/>
          </p:cNvSpPr>
          <p:nvPr>
            <p:ph type="ftr" sz="quarter" idx="3"/>
          </p:nvPr>
        </p:nvSpPr>
        <p:spPr>
          <a:xfrm>
            <a:off x="7239000" y="6356350"/>
            <a:ext cx="4114800" cy="365125"/>
          </a:xfrm>
          <a:prstGeom prst="rect">
            <a:avLst/>
          </a:prstGeom>
        </p:spPr>
        <p:txBody>
          <a:bodyPr vert="horz" lIns="91440" tIns="45720" rIns="91440" bIns="45720" rtlCol="0" anchor="ctr"/>
          <a:lstStyle>
            <a:lvl1pPr algn="r">
              <a:defRPr sz="1200">
                <a:solidFill>
                  <a:schemeClr val="tx1"/>
                </a:solidFill>
              </a:defRPr>
            </a:lvl1pPr>
          </a:lstStyle>
          <a:p>
            <a:r>
              <a:rPr lang="en-US"/>
              <a:t>August 2022, v. 1.0, CC BY-SA 4.0</a:t>
            </a:r>
          </a:p>
        </p:txBody>
      </p:sp>
      <p:sp>
        <p:nvSpPr>
          <p:cNvPr id="6" name="Slide Number Placeholder 5">
            <a:extLst>
              <a:ext uri="{FF2B5EF4-FFF2-40B4-BE49-F238E27FC236}">
                <a16:creationId xmlns:a16="http://schemas.microsoft.com/office/drawing/2014/main" id="{386FAFA8-CA77-6C4C-8E24-06839D45F857}"/>
              </a:ext>
            </a:extLst>
          </p:cNvPr>
          <p:cNvSpPr>
            <a:spLocks noGrp="1"/>
          </p:cNvSpPr>
          <p:nvPr>
            <p:ph type="sldNum" sz="quarter" idx="4"/>
          </p:nvPr>
        </p:nvSpPr>
        <p:spPr>
          <a:xfrm>
            <a:off x="4692869" y="6356349"/>
            <a:ext cx="27432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0C42F55C-AD0D-074B-87EB-0A66B1575CF4}" type="slidenum">
              <a:rPr lang="en-US" smtClean="0"/>
              <a:pPr/>
              <a:t>‹#›</a:t>
            </a:fld>
            <a:endParaRPr lang="en-US"/>
          </a:p>
        </p:txBody>
      </p:sp>
    </p:spTree>
    <p:extLst>
      <p:ext uri="{BB962C8B-B14F-4D97-AF65-F5344CB8AC3E}">
        <p14:creationId xmlns:p14="http://schemas.microsoft.com/office/powerpoint/2010/main" val="25046280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28.tiff"/><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tiff"/><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33.tiff"/><Relationship Id="rId2" Type="http://schemas.openxmlformats.org/officeDocument/2006/relationships/image" Target="../media/image32.tiff"/><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tiff"/><Relationship Id="rId1" Type="http://schemas.openxmlformats.org/officeDocument/2006/relationships/slideLayout" Target="../slideLayouts/slideLayout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91ECE-6BF7-1880-6DF6-1CDD2F52AA1D}"/>
              </a:ext>
            </a:extLst>
          </p:cNvPr>
          <p:cNvSpPr>
            <a:spLocks noGrp="1"/>
          </p:cNvSpPr>
          <p:nvPr>
            <p:ph type="title"/>
          </p:nvPr>
        </p:nvSpPr>
        <p:spPr/>
        <p:txBody>
          <a:bodyPr/>
          <a:lstStyle/>
          <a:p>
            <a:r>
              <a:rPr lang="en-CH" dirty="0"/>
              <a:t>Schedule option 2; 3.5h</a:t>
            </a:r>
          </a:p>
        </p:txBody>
      </p:sp>
      <p:sp>
        <p:nvSpPr>
          <p:cNvPr id="3" name="Content Placeholder 2">
            <a:extLst>
              <a:ext uri="{FF2B5EF4-FFF2-40B4-BE49-F238E27FC236}">
                <a16:creationId xmlns:a16="http://schemas.microsoft.com/office/drawing/2014/main" id="{1028408A-A9DE-8983-B523-8D33B937AC8B}"/>
              </a:ext>
            </a:extLst>
          </p:cNvPr>
          <p:cNvSpPr>
            <a:spLocks noGrp="1"/>
          </p:cNvSpPr>
          <p:nvPr>
            <p:ph idx="1"/>
          </p:nvPr>
        </p:nvSpPr>
        <p:spPr/>
        <p:txBody>
          <a:bodyPr>
            <a:normAutofit fontScale="55000" lnSpcReduction="20000"/>
          </a:bodyPr>
          <a:lstStyle/>
          <a:p>
            <a:r>
              <a:rPr lang="en-CH" dirty="0"/>
              <a:t>intro</a:t>
            </a:r>
          </a:p>
          <a:p>
            <a:r>
              <a:rPr lang="en-CH" dirty="0"/>
              <a:t>put together things that belong together</a:t>
            </a:r>
          </a:p>
          <a:p>
            <a:pPr lvl="1"/>
            <a:r>
              <a:rPr lang="en-CH" dirty="0"/>
              <a:t>classes</a:t>
            </a:r>
          </a:p>
          <a:p>
            <a:pPr lvl="1"/>
            <a:r>
              <a:rPr lang="en-CH" dirty="0"/>
              <a:t>what does not belong? e.g. plotting</a:t>
            </a:r>
          </a:p>
          <a:p>
            <a:pPr lvl="1"/>
            <a:r>
              <a:rPr lang="en-CH" dirty="0"/>
              <a:t>there are many ways to build a class (serialization)</a:t>
            </a:r>
          </a:p>
          <a:p>
            <a:r>
              <a:rPr lang="en-CH" dirty="0"/>
              <a:t>break out what varies 1 (initializers, solvers, ...)</a:t>
            </a:r>
          </a:p>
          <a:p>
            <a:pPr lvl="1"/>
            <a:r>
              <a:rPr lang="en-CH" dirty="0"/>
              <a:t>functions, classes, etc – everything can be passed around</a:t>
            </a:r>
          </a:p>
          <a:p>
            <a:pPr lvl="1"/>
            <a:r>
              <a:rPr lang="en-CH" dirty="0"/>
              <a:t>start with solver</a:t>
            </a:r>
          </a:p>
          <a:p>
            <a:pPr lvl="1"/>
            <a:r>
              <a:rPr lang="en-CH" dirty="0"/>
              <a:t>what is an interface, duck typing</a:t>
            </a:r>
          </a:p>
          <a:p>
            <a:pPr lvl="1"/>
            <a:r>
              <a:rPr lang="en-CH" dirty="0"/>
              <a:t>then discuss constructor: __init__ vs from_initializer</a:t>
            </a:r>
          </a:p>
          <a:p>
            <a:r>
              <a:rPr lang="en-CH" dirty="0"/>
              <a:t>keep it open for extension</a:t>
            </a:r>
          </a:p>
          <a:p>
            <a:pPr lvl="1"/>
            <a:r>
              <a:rPr lang="en-CH" dirty="0"/>
              <a:t>hooks</a:t>
            </a:r>
          </a:p>
          <a:p>
            <a:r>
              <a:rPr lang="en-CH" dirty="0"/>
              <a:t>break out what varies 2</a:t>
            </a:r>
          </a:p>
          <a:p>
            <a:pPr lvl="1"/>
            <a:r>
              <a:rPr lang="en-CH" dirty="0"/>
              <a:t>recurrent research project concepts: projects, experiments, runs</a:t>
            </a:r>
          </a:p>
          <a:p>
            <a:pPr lvl="1"/>
            <a:r>
              <a:rPr lang="en-CH" dirty="0"/>
              <a:t>break out data and code</a:t>
            </a:r>
          </a:p>
          <a:p>
            <a:pPr lvl="2"/>
            <a:r>
              <a:rPr lang="en-CH" dirty="0"/>
              <a:t>what is lineage, versioning</a:t>
            </a:r>
          </a:p>
          <a:p>
            <a:pPr lvl="1"/>
            <a:r>
              <a:rPr lang="en-CH" dirty="0"/>
              <a:t>break out run parameters and code</a:t>
            </a:r>
          </a:p>
          <a:p>
            <a:pPr lvl="2"/>
            <a:r>
              <a:rPr lang="en-CH" dirty="0"/>
              <a:t>what is parameters injection</a:t>
            </a:r>
          </a:p>
          <a:p>
            <a:r>
              <a:rPr lang="en-CH" dirty="0"/>
              <a:t>how is this more flexible? final discussion</a:t>
            </a:r>
          </a:p>
          <a:p>
            <a:pPr lvl="1"/>
            <a:r>
              <a:rPr lang="en-CH" dirty="0"/>
              <a:t>imagine you need to make a change, or test a new thing</a:t>
            </a:r>
          </a:p>
        </p:txBody>
      </p:sp>
      <p:sp>
        <p:nvSpPr>
          <p:cNvPr id="4" name="Footer Placeholder 3">
            <a:extLst>
              <a:ext uri="{FF2B5EF4-FFF2-40B4-BE49-F238E27FC236}">
                <a16:creationId xmlns:a16="http://schemas.microsoft.com/office/drawing/2014/main" id="{205ABA80-56B6-8F29-3AC1-4B430596A25B}"/>
              </a:ext>
            </a:extLst>
          </p:cNvPr>
          <p:cNvSpPr>
            <a:spLocks noGrp="1"/>
          </p:cNvSpPr>
          <p:nvPr>
            <p:ph type="ftr" sz="quarter" idx="11"/>
          </p:nvPr>
        </p:nvSpPr>
        <p:spPr/>
        <p:txBody>
          <a:bodyPr/>
          <a:lstStyle/>
          <a:p>
            <a:r>
              <a:rPr lang="en-US"/>
              <a:t>August 2022, v. 1.0, CC BY-SA 4.0</a:t>
            </a:r>
          </a:p>
        </p:txBody>
      </p:sp>
      <p:sp>
        <p:nvSpPr>
          <p:cNvPr id="5" name="TextBox 4">
            <a:extLst>
              <a:ext uri="{FF2B5EF4-FFF2-40B4-BE49-F238E27FC236}">
                <a16:creationId xmlns:a16="http://schemas.microsoft.com/office/drawing/2014/main" id="{789ED033-0F7A-8519-82B3-6F85C6188075}"/>
              </a:ext>
            </a:extLst>
          </p:cNvPr>
          <p:cNvSpPr txBox="1"/>
          <p:nvPr/>
        </p:nvSpPr>
        <p:spPr>
          <a:xfrm>
            <a:off x="9435213" y="195451"/>
            <a:ext cx="2235987" cy="646331"/>
          </a:xfrm>
          <a:prstGeom prst="rect">
            <a:avLst/>
          </a:prstGeom>
          <a:solidFill>
            <a:srgbClr val="FFFF00"/>
          </a:solidFill>
        </p:spPr>
        <p:txBody>
          <a:bodyPr wrap="square" rtlCol="0">
            <a:spAutoFit/>
          </a:bodyPr>
          <a:lstStyle/>
          <a:p>
            <a:r>
              <a:rPr lang="en-CH" dirty="0"/>
              <a:t>To be removed from final slide deck</a:t>
            </a:r>
          </a:p>
        </p:txBody>
      </p:sp>
    </p:spTree>
    <p:extLst>
      <p:ext uri="{BB962C8B-B14F-4D97-AF65-F5344CB8AC3E}">
        <p14:creationId xmlns:p14="http://schemas.microsoft.com/office/powerpoint/2010/main" val="31267500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91BFC-02B1-D846-96DA-48696F6D2549}"/>
              </a:ext>
            </a:extLst>
          </p:cNvPr>
          <p:cNvSpPr>
            <a:spLocks noGrp="1"/>
          </p:cNvSpPr>
          <p:nvPr>
            <p:ph type="title"/>
          </p:nvPr>
        </p:nvSpPr>
        <p:spPr>
          <a:xfrm>
            <a:off x="838199" y="365125"/>
            <a:ext cx="11058939" cy="1544791"/>
          </a:xfrm>
        </p:spPr>
        <p:txBody>
          <a:bodyPr>
            <a:normAutofit/>
          </a:bodyPr>
          <a:lstStyle/>
          <a:p>
            <a:pPr algn="ctr"/>
            <a:r>
              <a:rPr lang="en-US" dirty="0"/>
              <a:t>Chapter 1: Introduction to classes</a:t>
            </a:r>
            <a:br>
              <a:rPr lang="en-US" dirty="0"/>
            </a:br>
            <a:r>
              <a:rPr lang="en-US" dirty="0"/>
              <a:t>Put together things that belong together</a:t>
            </a:r>
          </a:p>
        </p:txBody>
      </p:sp>
      <p:sp>
        <p:nvSpPr>
          <p:cNvPr id="5" name="Footer Placeholder 4">
            <a:extLst>
              <a:ext uri="{FF2B5EF4-FFF2-40B4-BE49-F238E27FC236}">
                <a16:creationId xmlns:a16="http://schemas.microsoft.com/office/drawing/2014/main" id="{E72598FC-C531-8444-A6F6-18DEC1AAED6F}"/>
              </a:ext>
            </a:extLst>
          </p:cNvPr>
          <p:cNvSpPr>
            <a:spLocks noGrp="1"/>
          </p:cNvSpPr>
          <p:nvPr>
            <p:ph type="ftr" sz="quarter" idx="11"/>
          </p:nvPr>
        </p:nvSpPr>
        <p:spPr/>
        <p:txBody>
          <a:bodyPr/>
          <a:lstStyle/>
          <a:p>
            <a:r>
              <a:rPr lang="en-US"/>
              <a:t>August 2022, v. 1.0, CC BY-SA 4.0</a:t>
            </a:r>
          </a:p>
        </p:txBody>
      </p:sp>
      <p:pic>
        <p:nvPicPr>
          <p:cNvPr id="3" name="Picture 2" descr="Things that go together - Exercise 2 Questions - Your Home Teacher">
            <a:extLst>
              <a:ext uri="{FF2B5EF4-FFF2-40B4-BE49-F238E27FC236}">
                <a16:creationId xmlns:a16="http://schemas.microsoft.com/office/drawing/2014/main" id="{56EF37A0-4043-0478-04F4-08076DACB2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11478" y="1997650"/>
            <a:ext cx="3369043" cy="4358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2677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22228-2FC3-6AFB-2861-7F54D42FC72F}"/>
              </a:ext>
            </a:extLst>
          </p:cNvPr>
          <p:cNvSpPr>
            <a:spLocks noGrp="1"/>
          </p:cNvSpPr>
          <p:nvPr>
            <p:ph type="title"/>
          </p:nvPr>
        </p:nvSpPr>
        <p:spPr/>
        <p:txBody>
          <a:bodyPr/>
          <a:lstStyle/>
          <a:p>
            <a:r>
              <a:rPr lang="en-CH" dirty="0"/>
              <a:t>Open discussion</a:t>
            </a:r>
          </a:p>
        </p:txBody>
      </p:sp>
      <p:sp>
        <p:nvSpPr>
          <p:cNvPr id="3" name="Content Placeholder 2">
            <a:extLst>
              <a:ext uri="{FF2B5EF4-FFF2-40B4-BE49-F238E27FC236}">
                <a16:creationId xmlns:a16="http://schemas.microsoft.com/office/drawing/2014/main" id="{60DBE200-4D7F-9CD1-AC65-44895D33D1FC}"/>
              </a:ext>
            </a:extLst>
          </p:cNvPr>
          <p:cNvSpPr>
            <a:spLocks noGrp="1"/>
          </p:cNvSpPr>
          <p:nvPr>
            <p:ph idx="1"/>
          </p:nvPr>
        </p:nvSpPr>
        <p:spPr/>
        <p:txBody>
          <a:bodyPr/>
          <a:lstStyle/>
          <a:p>
            <a:r>
              <a:rPr lang="en-CH" dirty="0"/>
              <a:t>We’ll start by looking at putting things together that belong together</a:t>
            </a:r>
          </a:p>
          <a:p>
            <a:r>
              <a:rPr lang="en-CH" b="1" dirty="0"/>
              <a:t>How do we know what does?</a:t>
            </a:r>
          </a:p>
          <a:p>
            <a:pPr marL="0" indent="0">
              <a:buNone/>
            </a:pPr>
            <a:endParaRPr lang="en-CH" dirty="0"/>
          </a:p>
          <a:p>
            <a:r>
              <a:rPr lang="en-CH" dirty="0"/>
              <a:t>We know data structures that groups data together, lists, dictionaries, etc; and modules and packages that organize code with a similar scope</a:t>
            </a:r>
          </a:p>
          <a:p>
            <a:r>
              <a:rPr lang="en-CH" dirty="0"/>
              <a:t>Here we’ll look at functions and classes as a way to group data and dunctionality together in a way that is easy to use but remain flexible to changes</a:t>
            </a:r>
          </a:p>
        </p:txBody>
      </p:sp>
      <p:sp>
        <p:nvSpPr>
          <p:cNvPr id="4" name="Footer Placeholder 3">
            <a:extLst>
              <a:ext uri="{FF2B5EF4-FFF2-40B4-BE49-F238E27FC236}">
                <a16:creationId xmlns:a16="http://schemas.microsoft.com/office/drawing/2014/main" id="{FA7F9FBC-3DDF-B735-60B2-CAAA2DD7A66A}"/>
              </a:ext>
            </a:extLst>
          </p:cNvPr>
          <p:cNvSpPr>
            <a:spLocks noGrp="1"/>
          </p:cNvSpPr>
          <p:nvPr>
            <p:ph type="ftr" sz="quarter" idx="11"/>
          </p:nvPr>
        </p:nvSpPr>
        <p:spPr/>
        <p:txBody>
          <a:bodyPr/>
          <a:lstStyle/>
          <a:p>
            <a:r>
              <a:rPr lang="en-US"/>
              <a:t>August 2022, v. 1.0, CC BY-SA 4.0</a:t>
            </a:r>
          </a:p>
        </p:txBody>
      </p:sp>
      <p:sp>
        <p:nvSpPr>
          <p:cNvPr id="5" name="TextBox 4">
            <a:extLst>
              <a:ext uri="{FF2B5EF4-FFF2-40B4-BE49-F238E27FC236}">
                <a16:creationId xmlns:a16="http://schemas.microsoft.com/office/drawing/2014/main" id="{85B34661-EBE8-5B0B-71FF-4CD322215C3C}"/>
              </a:ext>
            </a:extLst>
          </p:cNvPr>
          <p:cNvSpPr txBox="1"/>
          <p:nvPr/>
        </p:nvSpPr>
        <p:spPr>
          <a:xfrm>
            <a:off x="9435213" y="195451"/>
            <a:ext cx="2235987" cy="646331"/>
          </a:xfrm>
          <a:prstGeom prst="rect">
            <a:avLst/>
          </a:prstGeom>
          <a:solidFill>
            <a:srgbClr val="FFFF00"/>
          </a:solidFill>
        </p:spPr>
        <p:txBody>
          <a:bodyPr wrap="square" rtlCol="0">
            <a:spAutoFit/>
          </a:bodyPr>
          <a:lstStyle/>
          <a:p>
            <a:r>
              <a:rPr lang="en-CH" dirty="0"/>
              <a:t>To be removed from final slide deck</a:t>
            </a:r>
          </a:p>
        </p:txBody>
      </p:sp>
    </p:spTree>
    <p:extLst>
      <p:ext uri="{BB962C8B-B14F-4D97-AF65-F5344CB8AC3E}">
        <p14:creationId xmlns:p14="http://schemas.microsoft.com/office/powerpoint/2010/main" val="19497476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C5D08-46B4-1F40-8F22-AEFEF2789860}"/>
              </a:ext>
            </a:extLst>
          </p:cNvPr>
          <p:cNvSpPr>
            <a:spLocks noGrp="1"/>
          </p:cNvSpPr>
          <p:nvPr>
            <p:ph type="title"/>
          </p:nvPr>
        </p:nvSpPr>
        <p:spPr/>
        <p:txBody>
          <a:bodyPr/>
          <a:lstStyle/>
          <a:p>
            <a:r>
              <a:rPr lang="en-US" dirty="0"/>
              <a:t>Go to “classes” notebooks</a:t>
            </a:r>
          </a:p>
        </p:txBody>
      </p:sp>
      <p:sp>
        <p:nvSpPr>
          <p:cNvPr id="5" name="Footer Placeholder 4">
            <a:extLst>
              <a:ext uri="{FF2B5EF4-FFF2-40B4-BE49-F238E27FC236}">
                <a16:creationId xmlns:a16="http://schemas.microsoft.com/office/drawing/2014/main" id="{F34FF760-6DB9-3B4A-951D-B999EFAE5F06}"/>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42383483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ADBF76-03BB-C2BA-3E9F-314727A3EFD7}"/>
              </a:ext>
            </a:extLst>
          </p:cNvPr>
          <p:cNvSpPr>
            <a:spLocks noGrp="1"/>
          </p:cNvSpPr>
          <p:nvPr>
            <p:ph type="title"/>
          </p:nvPr>
        </p:nvSpPr>
        <p:spPr/>
        <p:txBody>
          <a:bodyPr>
            <a:normAutofit/>
          </a:bodyPr>
          <a:lstStyle/>
          <a:p>
            <a:r>
              <a:rPr lang="en-US" dirty="0"/>
              <a:t>Hands-on: Turn the walker code into a class </a:t>
            </a:r>
            <a:endParaRPr lang="en-CH" dirty="0"/>
          </a:p>
        </p:txBody>
      </p:sp>
      <p:sp>
        <p:nvSpPr>
          <p:cNvPr id="5" name="Content Placeholder 4">
            <a:extLst>
              <a:ext uri="{FF2B5EF4-FFF2-40B4-BE49-F238E27FC236}">
                <a16:creationId xmlns:a16="http://schemas.microsoft.com/office/drawing/2014/main" id="{0FDF4152-52EC-4C22-DEE1-4FDB46B0E2A0}"/>
              </a:ext>
            </a:extLst>
          </p:cNvPr>
          <p:cNvSpPr>
            <a:spLocks noGrp="1"/>
          </p:cNvSpPr>
          <p:nvPr>
            <p:ph idx="1"/>
          </p:nvPr>
        </p:nvSpPr>
        <p:spPr/>
        <p:txBody>
          <a:bodyPr/>
          <a:lstStyle/>
          <a:p>
            <a:r>
              <a:rPr lang="en-US" dirty="0"/>
              <a:t>Submit a PR for Issue #1 on GitHub. </a:t>
            </a:r>
          </a:p>
          <a:p>
            <a:r>
              <a:rPr lang="en-US" dirty="0"/>
              <a:t>Have a look at the “Hands-on Walker Step 0” notebook </a:t>
            </a:r>
          </a:p>
          <a:p>
            <a:r>
              <a:rPr lang="en-US" dirty="0"/>
              <a:t>Create a copy of the notebook, and group things that belong together by writing a Walker class! </a:t>
            </a:r>
          </a:p>
          <a:p>
            <a:endParaRPr lang="en-CH" dirty="0"/>
          </a:p>
        </p:txBody>
      </p:sp>
      <p:sp>
        <p:nvSpPr>
          <p:cNvPr id="3" name="Footer Placeholder 2">
            <a:extLst>
              <a:ext uri="{FF2B5EF4-FFF2-40B4-BE49-F238E27FC236}">
                <a16:creationId xmlns:a16="http://schemas.microsoft.com/office/drawing/2014/main" id="{FF1AED80-35FD-0B78-8704-EBF38E60F877}"/>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8463418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79A89-68CE-4B72-AF61-E1F4E2926318}"/>
              </a:ext>
            </a:extLst>
          </p:cNvPr>
          <p:cNvSpPr>
            <a:spLocks noGrp="1"/>
          </p:cNvSpPr>
          <p:nvPr>
            <p:ph type="title"/>
          </p:nvPr>
        </p:nvSpPr>
        <p:spPr/>
        <p:txBody>
          <a:bodyPr/>
          <a:lstStyle/>
          <a:p>
            <a:r>
              <a:rPr lang="en-CH" dirty="0"/>
              <a:t>After exercise, open discussion notes</a:t>
            </a:r>
          </a:p>
        </p:txBody>
      </p:sp>
      <p:sp>
        <p:nvSpPr>
          <p:cNvPr id="3" name="Content Placeholder 2">
            <a:extLst>
              <a:ext uri="{FF2B5EF4-FFF2-40B4-BE49-F238E27FC236}">
                <a16:creationId xmlns:a16="http://schemas.microsoft.com/office/drawing/2014/main" id="{139862D4-9E93-1231-C7DF-0E110FE0C234}"/>
              </a:ext>
            </a:extLst>
          </p:cNvPr>
          <p:cNvSpPr>
            <a:spLocks noGrp="1"/>
          </p:cNvSpPr>
          <p:nvPr>
            <p:ph idx="1"/>
          </p:nvPr>
        </p:nvSpPr>
        <p:spPr>
          <a:xfrm>
            <a:off x="446400" y="1318438"/>
            <a:ext cx="11224800" cy="5403037"/>
          </a:xfrm>
        </p:spPr>
        <p:txBody>
          <a:bodyPr>
            <a:normAutofit fontScale="92500" lnSpcReduction="20000"/>
          </a:bodyPr>
          <a:lstStyle/>
          <a:p>
            <a:r>
              <a:rPr lang="en-US" sz="1800" dirty="0"/>
              <a:t>Classes group data and functions that belong together</a:t>
            </a:r>
          </a:p>
          <a:p>
            <a:pPr lvl="1"/>
            <a:r>
              <a:rPr lang="en-US" sz="1600" dirty="0"/>
              <a:t>Classes are used to put together sets of parameters that belong together and would be otherwise passed over and over to a set of functions</a:t>
            </a:r>
          </a:p>
          <a:p>
            <a:pPr lvl="1"/>
            <a:r>
              <a:rPr lang="en-US" sz="1600" dirty="0"/>
              <a:t>Classes are templates for bundles of data and “methods”, i.e. functions that have access to the data stored in an instance</a:t>
            </a:r>
          </a:p>
          <a:p>
            <a:r>
              <a:rPr lang="en-US" sz="2000" dirty="0"/>
              <a:t>How is the code with the class better?</a:t>
            </a:r>
          </a:p>
          <a:p>
            <a:pPr lvl="1"/>
            <a:r>
              <a:rPr lang="en-US" sz="1600" dirty="0"/>
              <a:t>all parameters are specified once at the start, grouped together nicely</a:t>
            </a:r>
            <a:br>
              <a:rPr lang="en-US" sz="1600" dirty="0"/>
            </a:br>
            <a:r>
              <a:rPr lang="en-US" sz="1600" dirty="0"/>
              <a:t>the signature of most functions is simplified</a:t>
            </a:r>
            <a:endParaRPr lang="en-US" sz="2000" dirty="0"/>
          </a:p>
          <a:p>
            <a:r>
              <a:rPr lang="en-US" sz="2000" dirty="0"/>
              <a:t>What belongs and do not belong to a class?</a:t>
            </a:r>
          </a:p>
          <a:p>
            <a:pPr lvl="1"/>
            <a:r>
              <a:rPr lang="en-US" sz="1600" dirty="0"/>
              <a:t>Anything for which you can imagine to write 5 different variants depending on your mood</a:t>
            </a:r>
          </a:p>
          <a:p>
            <a:pPr lvl="1"/>
            <a:r>
              <a:rPr lang="en-US" sz="1600" dirty="0"/>
              <a:t>For example, plotting code: write functions that take instances and create a plot instead. This also helps separating the dependencies from plotting libraries from the computational code. Related to Model-View pattern</a:t>
            </a:r>
          </a:p>
          <a:p>
            <a:pPr lvl="1"/>
            <a:r>
              <a:rPr lang="en-US" sz="1600" dirty="0"/>
              <a:t>Smell: a method that does not use any of the data in the instance</a:t>
            </a:r>
            <a:endParaRPr lang="en-US" sz="2000" dirty="0"/>
          </a:p>
          <a:p>
            <a:r>
              <a:rPr lang="en-US" sz="2000" dirty="0"/>
              <a:t>Which methods should be private?</a:t>
            </a:r>
          </a:p>
          <a:p>
            <a:pPr lvl="1"/>
            <a:r>
              <a:rPr lang="en-US" sz="1600" dirty="0"/>
              <a:t>think about the “interface”, i.e. the part of the class that an external user is supposed to use directly</a:t>
            </a:r>
          </a:p>
          <a:p>
            <a:r>
              <a:rPr lang="en-US" sz="2400" dirty="0"/>
              <a:t>Design questions</a:t>
            </a:r>
          </a:p>
          <a:p>
            <a:pPr lvl="1"/>
            <a:r>
              <a:rPr lang="en-US" sz="1600" dirty="0"/>
              <a:t>-  should </a:t>
            </a:r>
            <a:r>
              <a:rPr lang="en-US" sz="1600" dirty="0" err="1"/>
              <a:t>i</a:t>
            </a:r>
            <a:r>
              <a:rPr lang="en-US" sz="1600" dirty="0"/>
              <a:t>, j belong to the class?</a:t>
            </a:r>
            <a:br>
              <a:rPr lang="en-US" sz="1600" dirty="0"/>
            </a:br>
            <a:r>
              <a:rPr lang="en-US" sz="1600" dirty="0"/>
              <a:t>-  should </a:t>
            </a:r>
            <a:r>
              <a:rPr lang="en-US" sz="1600" dirty="0" err="1"/>
              <a:t>random_state</a:t>
            </a:r>
            <a:r>
              <a:rPr lang="en-US" sz="1600" dirty="0"/>
              <a:t> belong to the class?</a:t>
            </a:r>
          </a:p>
          <a:p>
            <a:r>
              <a:rPr lang="en-US" sz="2000" dirty="0"/>
              <a:t>What are the smells that remain?</a:t>
            </a:r>
          </a:p>
          <a:p>
            <a:pPr lvl="1"/>
            <a:r>
              <a:rPr lang="en-US" sz="1600" dirty="0"/>
              <a:t># need to do the bookkeeping for </a:t>
            </a:r>
            <a:r>
              <a:rPr lang="en-US" sz="1600" dirty="0" err="1"/>
              <a:t>i</a:t>
            </a:r>
            <a:r>
              <a:rPr lang="en-US" sz="1600" dirty="0"/>
              <a:t>, j in case you want to create / simulate entire trajectories</a:t>
            </a:r>
            <a:br>
              <a:rPr lang="en-US" sz="1600" dirty="0"/>
            </a:br>
            <a:r>
              <a:rPr lang="en-US" sz="1600" dirty="0"/>
              <a:t># changing the next step probability is going to be trouble</a:t>
            </a:r>
            <a:br>
              <a:rPr lang="en-US" sz="1600" dirty="0"/>
            </a:br>
            <a:r>
              <a:rPr lang="en-US" sz="1600" dirty="0"/>
              <a:t># adding a new activation map requires adding a new piece to the code</a:t>
            </a:r>
            <a:br>
              <a:rPr lang="en-US" sz="1600" dirty="0"/>
            </a:br>
            <a:r>
              <a:rPr lang="en-US" sz="1600" dirty="0"/>
              <a:t># what if </a:t>
            </a:r>
            <a:r>
              <a:rPr lang="en-US" sz="1600" dirty="0" err="1"/>
              <a:t>map_type</a:t>
            </a:r>
            <a:r>
              <a:rPr lang="en-US" sz="1600" dirty="0"/>
              <a:t> is not any of the 3?</a:t>
            </a:r>
          </a:p>
          <a:p>
            <a:endParaRPr lang="en-US" sz="2000" dirty="0"/>
          </a:p>
          <a:p>
            <a:endParaRPr lang="en-US" sz="2000" dirty="0"/>
          </a:p>
          <a:p>
            <a:pPr lvl="1"/>
            <a:endParaRPr lang="en-CH" sz="1600" dirty="0"/>
          </a:p>
        </p:txBody>
      </p:sp>
      <p:sp>
        <p:nvSpPr>
          <p:cNvPr id="4" name="Footer Placeholder 3">
            <a:extLst>
              <a:ext uri="{FF2B5EF4-FFF2-40B4-BE49-F238E27FC236}">
                <a16:creationId xmlns:a16="http://schemas.microsoft.com/office/drawing/2014/main" id="{02D56C06-1722-E71B-13B4-BC44B01663DB}"/>
              </a:ext>
            </a:extLst>
          </p:cNvPr>
          <p:cNvSpPr>
            <a:spLocks noGrp="1"/>
          </p:cNvSpPr>
          <p:nvPr>
            <p:ph type="ftr" sz="quarter" idx="11"/>
          </p:nvPr>
        </p:nvSpPr>
        <p:spPr/>
        <p:txBody>
          <a:bodyPr/>
          <a:lstStyle/>
          <a:p>
            <a:r>
              <a:rPr lang="en-US"/>
              <a:t>August 2022, v. 1.0, CC BY-SA 4.0</a:t>
            </a:r>
          </a:p>
        </p:txBody>
      </p:sp>
      <p:sp>
        <p:nvSpPr>
          <p:cNvPr id="5" name="TextBox 4">
            <a:extLst>
              <a:ext uri="{FF2B5EF4-FFF2-40B4-BE49-F238E27FC236}">
                <a16:creationId xmlns:a16="http://schemas.microsoft.com/office/drawing/2014/main" id="{7A6C1956-7464-D1F5-9C99-91B3878CDCE6}"/>
              </a:ext>
            </a:extLst>
          </p:cNvPr>
          <p:cNvSpPr txBox="1"/>
          <p:nvPr/>
        </p:nvSpPr>
        <p:spPr>
          <a:xfrm>
            <a:off x="9435213" y="195451"/>
            <a:ext cx="2235987" cy="646331"/>
          </a:xfrm>
          <a:prstGeom prst="rect">
            <a:avLst/>
          </a:prstGeom>
          <a:solidFill>
            <a:srgbClr val="FFFF00"/>
          </a:solidFill>
        </p:spPr>
        <p:txBody>
          <a:bodyPr wrap="square" rtlCol="0">
            <a:spAutoFit/>
          </a:bodyPr>
          <a:lstStyle/>
          <a:p>
            <a:r>
              <a:rPr lang="en-CH" dirty="0"/>
              <a:t>To be removed from final slide deck</a:t>
            </a:r>
          </a:p>
        </p:txBody>
      </p:sp>
    </p:spTree>
    <p:extLst>
      <p:ext uri="{BB962C8B-B14F-4D97-AF65-F5344CB8AC3E}">
        <p14:creationId xmlns:p14="http://schemas.microsoft.com/office/powerpoint/2010/main" val="12577533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EDF18-8D2B-C04A-A3F7-705AD2FC19D6}"/>
              </a:ext>
            </a:extLst>
          </p:cNvPr>
          <p:cNvSpPr>
            <a:spLocks noGrp="1"/>
          </p:cNvSpPr>
          <p:nvPr>
            <p:ph type="title"/>
          </p:nvPr>
        </p:nvSpPr>
        <p:spPr/>
        <p:txBody>
          <a:bodyPr/>
          <a:lstStyle/>
          <a:p>
            <a:r>
              <a:rPr lang="en-US" dirty="0"/>
              <a:t>Summary: One of the smell of classes</a:t>
            </a:r>
          </a:p>
        </p:txBody>
      </p:sp>
      <p:sp>
        <p:nvSpPr>
          <p:cNvPr id="5" name="TextBox 4">
            <a:extLst>
              <a:ext uri="{FF2B5EF4-FFF2-40B4-BE49-F238E27FC236}">
                <a16:creationId xmlns:a16="http://schemas.microsoft.com/office/drawing/2014/main" id="{17B0B4F9-331F-D045-BD39-23B20355D9A9}"/>
              </a:ext>
            </a:extLst>
          </p:cNvPr>
          <p:cNvSpPr txBox="1"/>
          <p:nvPr/>
        </p:nvSpPr>
        <p:spPr>
          <a:xfrm>
            <a:off x="656895" y="1391896"/>
            <a:ext cx="3105808" cy="1477328"/>
          </a:xfrm>
          <a:prstGeom prst="rect">
            <a:avLst/>
          </a:prstGeom>
          <a:noFill/>
        </p:spPr>
        <p:txBody>
          <a:bodyPr wrap="square" rtlCol="0">
            <a:spAutoFit/>
          </a:bodyPr>
          <a:lstStyle/>
          <a:p>
            <a:r>
              <a:rPr lang="en-US" dirty="0"/>
              <a:t>The same set of parameters is needed for a set of functions. In code calling this function, one needs extra code to keep these parameters in sync.</a:t>
            </a:r>
          </a:p>
        </p:txBody>
      </p:sp>
      <p:cxnSp>
        <p:nvCxnSpPr>
          <p:cNvPr id="8" name="Straight Arrow Connector 7">
            <a:extLst>
              <a:ext uri="{FF2B5EF4-FFF2-40B4-BE49-F238E27FC236}">
                <a16:creationId xmlns:a16="http://schemas.microsoft.com/office/drawing/2014/main" id="{E274D8CF-42A0-4D4F-A711-401771608E29}"/>
              </a:ext>
            </a:extLst>
          </p:cNvPr>
          <p:cNvCxnSpPr>
            <a:cxnSpLocks/>
          </p:cNvCxnSpPr>
          <p:nvPr/>
        </p:nvCxnSpPr>
        <p:spPr>
          <a:xfrm flipV="1">
            <a:off x="3762703" y="1429850"/>
            <a:ext cx="932877" cy="142553"/>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24EF5B1-2BEF-E44B-8A75-4A48BACD4229}"/>
              </a:ext>
            </a:extLst>
          </p:cNvPr>
          <p:cNvSpPr txBox="1"/>
          <p:nvPr/>
        </p:nvSpPr>
        <p:spPr>
          <a:xfrm>
            <a:off x="1460933" y="4643548"/>
            <a:ext cx="2764221" cy="523220"/>
          </a:xfrm>
          <a:prstGeom prst="rect">
            <a:avLst/>
          </a:prstGeom>
          <a:noFill/>
        </p:spPr>
        <p:txBody>
          <a:bodyPr wrap="square" rtlCol="0">
            <a:spAutoFit/>
          </a:bodyPr>
          <a:lstStyle/>
          <a:p>
            <a:pPr algn="ctr"/>
            <a:r>
              <a:rPr lang="en-US" sz="2800" dirty="0"/>
              <a:t>… becomes …</a:t>
            </a:r>
          </a:p>
        </p:txBody>
      </p:sp>
      <p:sp>
        <p:nvSpPr>
          <p:cNvPr id="25" name="TextBox 24">
            <a:extLst>
              <a:ext uri="{FF2B5EF4-FFF2-40B4-BE49-F238E27FC236}">
                <a16:creationId xmlns:a16="http://schemas.microsoft.com/office/drawing/2014/main" id="{6061421A-6BC1-7146-AD0B-6D78E022BE56}"/>
              </a:ext>
            </a:extLst>
          </p:cNvPr>
          <p:cNvSpPr txBox="1"/>
          <p:nvPr/>
        </p:nvSpPr>
        <p:spPr>
          <a:xfrm>
            <a:off x="5046813" y="3721857"/>
            <a:ext cx="4384374" cy="2862322"/>
          </a:xfrm>
          <a:prstGeom prst="rect">
            <a:avLst/>
          </a:prstGeom>
          <a:solidFill>
            <a:schemeClr val="accent5">
              <a:lumMod val="60000"/>
              <a:lumOff val="40000"/>
              <a:alpha val="40000"/>
            </a:schemeClr>
          </a:solidFill>
        </p:spPr>
        <p:txBody>
          <a:bodyPr wrap="square" rtlCol="0">
            <a:spAutoFit/>
          </a:bodyPr>
          <a:lstStyle/>
          <a:p>
            <a:r>
              <a:rPr lang="en-US" dirty="0">
                <a:latin typeface="Consolas" panose="020B0609020204030204" pitchFamily="49" charset="0"/>
                <a:cs typeface="Consolas" panose="020B0609020204030204" pitchFamily="49" charset="0"/>
              </a:rPr>
              <a:t>class </a:t>
            </a:r>
            <a:r>
              <a:rPr lang="en-US" dirty="0" err="1">
                <a:latin typeface="Consolas" panose="020B0609020204030204" pitchFamily="49" charset="0"/>
                <a:cs typeface="Consolas" panose="020B0609020204030204" pitchFamily="49" charset="0"/>
              </a:rPr>
              <a:t>Xyz</a:t>
            </a:r>
            <a:r>
              <a:rPr lang="en-US" dirty="0">
                <a:latin typeface="Consolas" panose="020B0609020204030204" pitchFamily="49" charset="0"/>
                <a:cs typeface="Consolas" panose="020B0609020204030204" pitchFamily="49" charset="0"/>
              </a:rPr>
              <a:t>:</a:t>
            </a:r>
          </a:p>
          <a:p>
            <a:r>
              <a:rPr lang="en-US" dirty="0">
                <a:latin typeface="Consolas" panose="020B0609020204030204" pitchFamily="49" charset="0"/>
                <a:cs typeface="Consolas" panose="020B0609020204030204" pitchFamily="49" charset="0"/>
              </a:rPr>
              <a:t>    def __</a:t>
            </a:r>
            <a:r>
              <a:rPr lang="en-US" dirty="0" err="1">
                <a:latin typeface="Consolas" panose="020B0609020204030204" pitchFamily="49" charset="0"/>
                <a:cs typeface="Consolas" panose="020B0609020204030204" pitchFamily="49" charset="0"/>
              </a:rPr>
              <a:t>init</a:t>
            </a:r>
            <a:r>
              <a:rPr lang="en-US" dirty="0">
                <a:latin typeface="Consolas" panose="020B0609020204030204" pitchFamily="49" charset="0"/>
                <a:cs typeface="Consolas" panose="020B0609020204030204" pitchFamily="49" charset="0"/>
              </a:rPr>
              <a:t>__(self, x, y, z):</a:t>
            </a:r>
          </a:p>
          <a:p>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def </a:t>
            </a:r>
            <a:r>
              <a:rPr lang="en-US" dirty="0" err="1">
                <a:latin typeface="Consolas" panose="020B0609020204030204" pitchFamily="49" charset="0"/>
                <a:cs typeface="Consolas" panose="020B0609020204030204" pitchFamily="49" charset="0"/>
              </a:rPr>
              <a:t>first_function</a:t>
            </a:r>
            <a:r>
              <a:rPr lang="en-US" dirty="0">
                <a:latin typeface="Consolas" panose="020B0609020204030204" pitchFamily="49" charset="0"/>
                <a:cs typeface="Consolas" panose="020B0609020204030204" pitchFamily="49" charset="0"/>
              </a:rPr>
              <a:t>(self):</a:t>
            </a:r>
          </a:p>
          <a:p>
            <a:r>
              <a:rPr lang="en-US" dirty="0">
                <a:latin typeface="Consolas" panose="020B0609020204030204" pitchFamily="49" charset="0"/>
                <a:cs typeface="Consolas" panose="020B0609020204030204" pitchFamily="49" charset="0"/>
              </a:rPr>
              <a:t>	 # Something</a:t>
            </a:r>
          </a:p>
          <a:p>
            <a:r>
              <a:rPr lang="en-US" dirty="0">
                <a:latin typeface="Consolas" panose="020B0609020204030204" pitchFamily="49" charset="0"/>
                <a:cs typeface="Consolas" panose="020B0609020204030204" pitchFamily="49" charset="0"/>
              </a:rPr>
              <a:t>    def </a:t>
            </a:r>
            <a:r>
              <a:rPr lang="en-US" dirty="0" err="1">
                <a:latin typeface="Consolas" panose="020B0609020204030204" pitchFamily="49" charset="0"/>
                <a:cs typeface="Consolas" panose="020B0609020204030204" pitchFamily="49" charset="0"/>
              </a:rPr>
              <a:t>second_function</a:t>
            </a:r>
            <a:r>
              <a:rPr lang="en-US" dirty="0">
                <a:latin typeface="Consolas" panose="020B0609020204030204" pitchFamily="49" charset="0"/>
                <a:cs typeface="Consolas" panose="020B0609020204030204" pitchFamily="49" charset="0"/>
              </a:rPr>
              <a:t>(self):</a:t>
            </a:r>
          </a:p>
          <a:p>
            <a:r>
              <a:rPr lang="en-US" dirty="0">
                <a:latin typeface="Consolas" panose="020B0609020204030204" pitchFamily="49" charset="0"/>
                <a:cs typeface="Consolas" panose="020B0609020204030204" pitchFamily="49" charset="0"/>
              </a:rPr>
              <a:t>        # Something else</a:t>
            </a:r>
          </a:p>
          <a:p>
            <a:r>
              <a:rPr lang="en-US" dirty="0">
                <a:latin typeface="Consolas" panose="020B0609020204030204" pitchFamily="49" charset="0"/>
                <a:cs typeface="Consolas" panose="020B0609020204030204" pitchFamily="49" charset="0"/>
              </a:rPr>
              <a:t>    def </a:t>
            </a:r>
            <a:r>
              <a:rPr lang="en-US" dirty="0" err="1">
                <a:latin typeface="Consolas" panose="020B0609020204030204" pitchFamily="49" charset="0"/>
                <a:cs typeface="Consolas" panose="020B0609020204030204" pitchFamily="49" charset="0"/>
              </a:rPr>
              <a:t>third_function</a:t>
            </a:r>
            <a:r>
              <a:rPr lang="en-US" dirty="0">
                <a:latin typeface="Consolas" panose="020B0609020204030204" pitchFamily="49" charset="0"/>
                <a:cs typeface="Consolas" panose="020B0609020204030204" pitchFamily="49" charset="0"/>
              </a:rPr>
              <a:t>(self):</a:t>
            </a:r>
          </a:p>
          <a:p>
            <a:r>
              <a:rPr lang="en-US" dirty="0">
                <a:latin typeface="Consolas" panose="020B0609020204030204" pitchFamily="49" charset="0"/>
                <a:cs typeface="Consolas" panose="020B0609020204030204" pitchFamily="49" charset="0"/>
              </a:rPr>
              <a:t>        # Something more</a:t>
            </a:r>
          </a:p>
          <a:p>
            <a:endParaRPr lang="en-US" dirty="0">
              <a:latin typeface="Consolas" panose="020B0609020204030204" pitchFamily="49" charset="0"/>
              <a:cs typeface="Consolas" panose="020B0609020204030204" pitchFamily="49" charset="0"/>
            </a:endParaRPr>
          </a:p>
        </p:txBody>
      </p:sp>
      <p:grpSp>
        <p:nvGrpSpPr>
          <p:cNvPr id="3" name="Group 2">
            <a:extLst>
              <a:ext uri="{FF2B5EF4-FFF2-40B4-BE49-F238E27FC236}">
                <a16:creationId xmlns:a16="http://schemas.microsoft.com/office/drawing/2014/main" id="{B88D4499-21C5-9348-A1DD-535F137BA4DA}"/>
              </a:ext>
            </a:extLst>
          </p:cNvPr>
          <p:cNvGrpSpPr/>
          <p:nvPr/>
        </p:nvGrpSpPr>
        <p:grpSpPr>
          <a:xfrm>
            <a:off x="5004426" y="1149792"/>
            <a:ext cx="4963510" cy="2308324"/>
            <a:chOff x="6441528" y="4249038"/>
            <a:chExt cx="4963510" cy="2308324"/>
          </a:xfrm>
        </p:grpSpPr>
        <p:sp>
          <p:nvSpPr>
            <p:cNvPr id="13" name="TextBox 12">
              <a:extLst>
                <a:ext uri="{FF2B5EF4-FFF2-40B4-BE49-F238E27FC236}">
                  <a16:creationId xmlns:a16="http://schemas.microsoft.com/office/drawing/2014/main" id="{CFCAE921-FCA7-0F46-A84A-563932DD12BD}"/>
                </a:ext>
              </a:extLst>
            </p:cNvPr>
            <p:cNvSpPr txBox="1"/>
            <p:nvPr/>
          </p:nvSpPr>
          <p:spPr>
            <a:xfrm>
              <a:off x="6441528" y="4249038"/>
              <a:ext cx="4963510" cy="2308324"/>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def </a:t>
              </a:r>
              <a:r>
                <a:rPr lang="en-US" dirty="0" err="1">
                  <a:latin typeface="Consolas" panose="020B0609020204030204" pitchFamily="49" charset="0"/>
                  <a:cs typeface="Consolas" panose="020B0609020204030204" pitchFamily="49" charset="0"/>
                </a:rPr>
                <a:t>first_function</a:t>
              </a:r>
              <a:r>
                <a:rPr lang="en-US" dirty="0">
                  <a:latin typeface="Consolas" panose="020B0609020204030204" pitchFamily="49" charset="0"/>
                  <a:cs typeface="Consolas" panose="020B0609020204030204" pitchFamily="49" charset="0"/>
                </a:rPr>
                <a:t>(x, y, z):</a:t>
              </a:r>
            </a:p>
            <a:p>
              <a:r>
                <a:rPr lang="en-US" dirty="0">
                  <a:latin typeface="Consolas" panose="020B0609020204030204" pitchFamily="49" charset="0"/>
                  <a:cs typeface="Consolas" panose="020B0609020204030204" pitchFamily="49" charset="0"/>
                </a:rPr>
                <a:t>    # Something</a:t>
              </a:r>
            </a:p>
            <a:p>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def </a:t>
              </a:r>
              <a:r>
                <a:rPr lang="en-US" dirty="0" err="1">
                  <a:latin typeface="Consolas" panose="020B0609020204030204" pitchFamily="49" charset="0"/>
                  <a:cs typeface="Consolas" panose="020B0609020204030204" pitchFamily="49" charset="0"/>
                </a:rPr>
                <a:t>second_function</a:t>
              </a:r>
              <a:r>
                <a:rPr lang="en-US" dirty="0">
                  <a:latin typeface="Consolas" panose="020B0609020204030204" pitchFamily="49" charset="0"/>
                  <a:cs typeface="Consolas" panose="020B0609020204030204" pitchFamily="49" charset="0"/>
                </a:rPr>
                <a:t>(x, y, z):</a:t>
              </a:r>
            </a:p>
            <a:p>
              <a:r>
                <a:rPr lang="en-US" dirty="0">
                  <a:latin typeface="Consolas" panose="020B0609020204030204" pitchFamily="49" charset="0"/>
                  <a:cs typeface="Consolas" panose="020B0609020204030204" pitchFamily="49" charset="0"/>
                </a:rPr>
                <a:t>    # Something else</a:t>
              </a:r>
            </a:p>
            <a:p>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def </a:t>
              </a:r>
              <a:r>
                <a:rPr lang="en-US" dirty="0" err="1">
                  <a:latin typeface="Consolas" panose="020B0609020204030204" pitchFamily="49" charset="0"/>
                  <a:cs typeface="Consolas" panose="020B0609020204030204" pitchFamily="49" charset="0"/>
                </a:rPr>
                <a:t>third_function</a:t>
              </a:r>
              <a:r>
                <a:rPr lang="en-US" dirty="0">
                  <a:latin typeface="Consolas" panose="020B0609020204030204" pitchFamily="49" charset="0"/>
                  <a:cs typeface="Consolas" panose="020B0609020204030204" pitchFamily="49" charset="0"/>
                </a:rPr>
                <a:t>(x, y, z):</a:t>
              </a:r>
            </a:p>
            <a:p>
              <a:r>
                <a:rPr lang="en-US" dirty="0">
                  <a:latin typeface="Consolas" panose="020B0609020204030204" pitchFamily="49" charset="0"/>
                  <a:cs typeface="Consolas" panose="020B0609020204030204" pitchFamily="49" charset="0"/>
                </a:rPr>
                <a:t>    # Something more</a:t>
              </a:r>
            </a:p>
          </p:txBody>
        </p:sp>
        <p:sp>
          <p:nvSpPr>
            <p:cNvPr id="14" name="Rectangle 13">
              <a:extLst>
                <a:ext uri="{FF2B5EF4-FFF2-40B4-BE49-F238E27FC236}">
                  <a16:creationId xmlns:a16="http://schemas.microsoft.com/office/drawing/2014/main" id="{E8D36D9D-16FD-2B43-8761-333A375C96A8}"/>
                </a:ext>
              </a:extLst>
            </p:cNvPr>
            <p:cNvSpPr/>
            <p:nvPr/>
          </p:nvSpPr>
          <p:spPr>
            <a:xfrm>
              <a:off x="8787963" y="4301218"/>
              <a:ext cx="1144313" cy="317152"/>
            </a:xfrm>
            <a:prstGeom prst="rect">
              <a:avLst/>
            </a:prstGeom>
            <a:solidFill>
              <a:schemeClr val="accent5">
                <a:lumMod val="60000"/>
                <a:lumOff val="40000"/>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57DDC12-4A0E-EB47-83CB-F634B76C2422}"/>
                </a:ext>
              </a:extLst>
            </p:cNvPr>
            <p:cNvSpPr/>
            <p:nvPr/>
          </p:nvSpPr>
          <p:spPr>
            <a:xfrm>
              <a:off x="8923283" y="5119202"/>
              <a:ext cx="1144313" cy="317152"/>
            </a:xfrm>
            <a:prstGeom prst="rect">
              <a:avLst/>
            </a:prstGeom>
            <a:solidFill>
              <a:schemeClr val="accent5">
                <a:lumMod val="60000"/>
                <a:lumOff val="40000"/>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58AA34F-701D-134F-BE88-7548DCD5571F}"/>
                </a:ext>
              </a:extLst>
            </p:cNvPr>
            <p:cNvSpPr/>
            <p:nvPr/>
          </p:nvSpPr>
          <p:spPr>
            <a:xfrm>
              <a:off x="8787963" y="5901700"/>
              <a:ext cx="1144313" cy="317152"/>
            </a:xfrm>
            <a:prstGeom prst="rect">
              <a:avLst/>
            </a:prstGeom>
            <a:solidFill>
              <a:schemeClr val="accent5">
                <a:lumMod val="60000"/>
                <a:lumOff val="40000"/>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3" name="Straight Arrow Connector 22">
            <a:extLst>
              <a:ext uri="{FF2B5EF4-FFF2-40B4-BE49-F238E27FC236}">
                <a16:creationId xmlns:a16="http://schemas.microsoft.com/office/drawing/2014/main" id="{948A3A74-361F-E54D-87DD-1B4A6F197190}"/>
              </a:ext>
            </a:extLst>
          </p:cNvPr>
          <p:cNvCxnSpPr>
            <a:cxnSpLocks/>
          </p:cNvCxnSpPr>
          <p:nvPr/>
        </p:nvCxnSpPr>
        <p:spPr>
          <a:xfrm>
            <a:off x="3770669" y="2149265"/>
            <a:ext cx="924911" cy="9921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44C32CCC-1A39-3B44-8656-97DD6431EC7E}"/>
              </a:ext>
            </a:extLst>
          </p:cNvPr>
          <p:cNvCxnSpPr>
            <a:cxnSpLocks/>
          </p:cNvCxnSpPr>
          <p:nvPr/>
        </p:nvCxnSpPr>
        <p:spPr>
          <a:xfrm>
            <a:off x="3770669" y="2755893"/>
            <a:ext cx="924911" cy="19189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Footer Placeholder 6">
            <a:extLst>
              <a:ext uri="{FF2B5EF4-FFF2-40B4-BE49-F238E27FC236}">
                <a16:creationId xmlns:a16="http://schemas.microsoft.com/office/drawing/2014/main" id="{39BE6459-BCFF-A246-A10B-50E7C7B57158}"/>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1047382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91BFC-02B1-D846-96DA-48696F6D2549}"/>
              </a:ext>
            </a:extLst>
          </p:cNvPr>
          <p:cNvSpPr>
            <a:spLocks noGrp="1"/>
          </p:cNvSpPr>
          <p:nvPr>
            <p:ph type="title"/>
          </p:nvPr>
        </p:nvSpPr>
        <p:spPr>
          <a:xfrm>
            <a:off x="273601" y="365125"/>
            <a:ext cx="11623538" cy="1544791"/>
          </a:xfrm>
        </p:spPr>
        <p:txBody>
          <a:bodyPr>
            <a:normAutofit fontScale="90000"/>
          </a:bodyPr>
          <a:lstStyle/>
          <a:p>
            <a:pPr algn="ctr"/>
            <a:r>
              <a:rPr lang="en-US" dirty="0"/>
              <a:t>Chapter 2: There are many ways to build an instance</a:t>
            </a:r>
            <a:br>
              <a:rPr lang="en-US" dirty="0"/>
            </a:br>
            <a:r>
              <a:rPr lang="en-US" dirty="0"/>
              <a:t>Break out things that vary independently</a:t>
            </a:r>
            <a:endParaRPr lang="en-US" b="1" dirty="0"/>
          </a:p>
        </p:txBody>
      </p:sp>
      <p:sp>
        <p:nvSpPr>
          <p:cNvPr id="5" name="Footer Placeholder 4">
            <a:extLst>
              <a:ext uri="{FF2B5EF4-FFF2-40B4-BE49-F238E27FC236}">
                <a16:creationId xmlns:a16="http://schemas.microsoft.com/office/drawing/2014/main" id="{E72598FC-C531-8444-A6F6-18DEC1AAED6F}"/>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1064499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09670-7C4B-4CE2-5B7E-69119EA64523}"/>
              </a:ext>
            </a:extLst>
          </p:cNvPr>
          <p:cNvSpPr>
            <a:spLocks noGrp="1"/>
          </p:cNvSpPr>
          <p:nvPr>
            <p:ph type="title"/>
          </p:nvPr>
        </p:nvSpPr>
        <p:spPr/>
        <p:txBody>
          <a:bodyPr/>
          <a:lstStyle/>
          <a:p>
            <a:r>
              <a:rPr lang="en-CH" dirty="0"/>
              <a:t>There are many ways to build an instance</a:t>
            </a:r>
          </a:p>
        </p:txBody>
      </p:sp>
      <p:sp>
        <p:nvSpPr>
          <p:cNvPr id="3" name="Content Placeholder 2">
            <a:extLst>
              <a:ext uri="{FF2B5EF4-FFF2-40B4-BE49-F238E27FC236}">
                <a16:creationId xmlns:a16="http://schemas.microsoft.com/office/drawing/2014/main" id="{2C7E22E6-3BC3-F370-220B-392F3FE22676}"/>
              </a:ext>
            </a:extLst>
          </p:cNvPr>
          <p:cNvSpPr>
            <a:spLocks noGrp="1"/>
          </p:cNvSpPr>
          <p:nvPr>
            <p:ph idx="1"/>
          </p:nvPr>
        </p:nvSpPr>
        <p:spPr/>
        <p:txBody>
          <a:bodyPr>
            <a:normAutofit/>
          </a:bodyPr>
          <a:lstStyle/>
          <a:p>
            <a:r>
              <a:rPr lang="en-CH" dirty="0"/>
              <a:t>In tests, typically one wants to specify all the parameters *exactly*</a:t>
            </a:r>
          </a:p>
          <a:p>
            <a:r>
              <a:rPr lang="en-CH" dirty="0"/>
              <a:t>Sometimes there are multiple ways of setting the parameters, e.g. setting the initial weights in a neural network</a:t>
            </a:r>
          </a:p>
          <a:p>
            <a:r>
              <a:rPr lang="en-CH" dirty="0"/>
              <a:t>The instance could be created from some saved parameters (serialization)</a:t>
            </a:r>
          </a:p>
          <a:p>
            <a:endParaRPr lang="en-CH" dirty="0"/>
          </a:p>
          <a:p>
            <a:endParaRPr lang="en-CH" dirty="0"/>
          </a:p>
          <a:p>
            <a:pPr lvl="2"/>
            <a:endParaRPr lang="en-CH" dirty="0"/>
          </a:p>
        </p:txBody>
      </p:sp>
      <p:sp>
        <p:nvSpPr>
          <p:cNvPr id="4" name="Footer Placeholder 3">
            <a:extLst>
              <a:ext uri="{FF2B5EF4-FFF2-40B4-BE49-F238E27FC236}">
                <a16:creationId xmlns:a16="http://schemas.microsoft.com/office/drawing/2014/main" id="{BC19CF80-AF00-84E8-4662-4D63E69793E5}"/>
              </a:ext>
            </a:extLst>
          </p:cNvPr>
          <p:cNvSpPr>
            <a:spLocks noGrp="1"/>
          </p:cNvSpPr>
          <p:nvPr>
            <p:ph type="ftr" sz="quarter" idx="11"/>
          </p:nvPr>
        </p:nvSpPr>
        <p:spPr/>
        <p:txBody>
          <a:bodyPr/>
          <a:lstStyle/>
          <a:p>
            <a:r>
              <a:rPr lang="en-US"/>
              <a:t>August 2022, v. 1.0, CC BY-SA 4.0</a:t>
            </a:r>
          </a:p>
        </p:txBody>
      </p:sp>
      <p:sp>
        <p:nvSpPr>
          <p:cNvPr id="6" name="TextBox 5">
            <a:extLst>
              <a:ext uri="{FF2B5EF4-FFF2-40B4-BE49-F238E27FC236}">
                <a16:creationId xmlns:a16="http://schemas.microsoft.com/office/drawing/2014/main" id="{5A4C4A1B-0102-2207-3DEE-186C7E6270C4}"/>
              </a:ext>
            </a:extLst>
          </p:cNvPr>
          <p:cNvSpPr txBox="1"/>
          <p:nvPr/>
        </p:nvSpPr>
        <p:spPr>
          <a:xfrm>
            <a:off x="838200" y="3959822"/>
            <a:ext cx="10805400" cy="2585323"/>
          </a:xfrm>
          <a:prstGeom prst="rect">
            <a:avLst/>
          </a:prstGeom>
          <a:noFill/>
        </p:spPr>
        <p:txBody>
          <a:bodyPr wrap="square">
            <a:spAutoFit/>
          </a:bodyPr>
          <a:lstStyle/>
          <a:p>
            <a:r>
              <a:rPr lang="en-CH" dirty="0"/>
              <a:t>Open discussion notes:</a:t>
            </a:r>
          </a:p>
          <a:p>
            <a:pPr marL="285750" indent="-285750">
              <a:buFontTx/>
              <a:buChar char="-"/>
            </a:pPr>
            <a:r>
              <a:rPr lang="en-CH" dirty="0"/>
              <a:t>Look at Walker class, if/elif part – that’s an example of having multiple ways of initializing the activation_map. </a:t>
            </a:r>
          </a:p>
          <a:p>
            <a:pPr marL="742950" lvl="1" indent="-285750">
              <a:buFontTx/>
              <a:buChar char="-"/>
            </a:pPr>
            <a:r>
              <a:rPr lang="en-CH" dirty="0"/>
              <a:t>What do you think of it?</a:t>
            </a:r>
          </a:p>
          <a:p>
            <a:pPr marL="742950" lvl="1" indent="-285750">
              <a:buFontTx/>
              <a:buChar char="-"/>
            </a:pPr>
            <a:r>
              <a:rPr lang="en-CH" dirty="0"/>
              <a:t>Have you seen this kind of situation before?</a:t>
            </a:r>
          </a:p>
          <a:p>
            <a:pPr marL="285750" indent="-285750">
              <a:buFontTx/>
              <a:buChar char="-"/>
            </a:pPr>
            <a:r>
              <a:rPr lang="en-CH" dirty="0"/>
              <a:t>What happens if we want to add a new activation map type? </a:t>
            </a:r>
          </a:p>
          <a:p>
            <a:pPr marL="285750" indent="-285750">
              <a:buFontTx/>
              <a:buChar char="-"/>
            </a:pPr>
            <a:r>
              <a:rPr lang="en-CH" dirty="0"/>
              <a:t>What if a colleague wants to do the same?</a:t>
            </a:r>
          </a:p>
          <a:p>
            <a:pPr marL="285750" indent="-285750">
              <a:buFontTx/>
              <a:buChar char="-"/>
            </a:pPr>
            <a:r>
              <a:rPr lang="en-CH" dirty="0"/>
              <a:t>What happens if I want to test that one of the initializations is correct?</a:t>
            </a:r>
          </a:p>
          <a:p>
            <a:pPr marL="285750" indent="-285750">
              <a:buFontTx/>
              <a:buChar char="-"/>
            </a:pPr>
            <a:r>
              <a:rPr lang="en-CH" dirty="0"/>
              <a:t>What do you think is the smell, and how would you fix it?</a:t>
            </a:r>
          </a:p>
          <a:p>
            <a:pPr marL="285750" indent="-285750">
              <a:buFontTx/>
              <a:buChar char="-"/>
            </a:pPr>
            <a:endParaRPr lang="en-CH" dirty="0"/>
          </a:p>
        </p:txBody>
      </p:sp>
      <p:sp>
        <p:nvSpPr>
          <p:cNvPr id="7" name="TextBox 6">
            <a:extLst>
              <a:ext uri="{FF2B5EF4-FFF2-40B4-BE49-F238E27FC236}">
                <a16:creationId xmlns:a16="http://schemas.microsoft.com/office/drawing/2014/main" id="{2F082334-AF66-455E-1624-61A792DFAA12}"/>
              </a:ext>
            </a:extLst>
          </p:cNvPr>
          <p:cNvSpPr txBox="1"/>
          <p:nvPr/>
        </p:nvSpPr>
        <p:spPr>
          <a:xfrm>
            <a:off x="7908813" y="4856032"/>
            <a:ext cx="2235987" cy="646331"/>
          </a:xfrm>
          <a:prstGeom prst="rect">
            <a:avLst/>
          </a:prstGeom>
          <a:solidFill>
            <a:srgbClr val="FFFF00"/>
          </a:solidFill>
        </p:spPr>
        <p:txBody>
          <a:bodyPr wrap="square" rtlCol="0">
            <a:spAutoFit/>
          </a:bodyPr>
          <a:lstStyle/>
          <a:p>
            <a:r>
              <a:rPr lang="en-CH" dirty="0"/>
              <a:t>To be removed from final slide deck</a:t>
            </a:r>
          </a:p>
        </p:txBody>
      </p:sp>
    </p:spTree>
    <p:extLst>
      <p:ext uri="{BB962C8B-B14F-4D97-AF65-F5344CB8AC3E}">
        <p14:creationId xmlns:p14="http://schemas.microsoft.com/office/powerpoint/2010/main" val="41611589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CF40E15-6C75-0374-0A90-4D549BBE580F}"/>
              </a:ext>
            </a:extLst>
          </p:cNvPr>
          <p:cNvSpPr>
            <a:spLocks noGrp="1"/>
          </p:cNvSpPr>
          <p:nvPr>
            <p:ph type="title"/>
          </p:nvPr>
        </p:nvSpPr>
        <p:spPr/>
        <p:txBody>
          <a:bodyPr/>
          <a:lstStyle/>
          <a:p>
            <a:r>
              <a:rPr lang="en-CH" dirty="0"/>
              <a:t>The smells of the Walker constructor</a:t>
            </a:r>
          </a:p>
        </p:txBody>
      </p:sp>
      <p:sp>
        <p:nvSpPr>
          <p:cNvPr id="4" name="Footer Placeholder 3">
            <a:extLst>
              <a:ext uri="{FF2B5EF4-FFF2-40B4-BE49-F238E27FC236}">
                <a16:creationId xmlns:a16="http://schemas.microsoft.com/office/drawing/2014/main" id="{B0175B08-F441-F4A4-46BC-22B7E2461D76}"/>
              </a:ext>
            </a:extLst>
          </p:cNvPr>
          <p:cNvSpPr>
            <a:spLocks noGrp="1"/>
          </p:cNvSpPr>
          <p:nvPr>
            <p:ph type="ftr" sz="quarter" idx="11"/>
          </p:nvPr>
        </p:nvSpPr>
        <p:spPr/>
        <p:txBody>
          <a:bodyPr/>
          <a:lstStyle/>
          <a:p>
            <a:r>
              <a:rPr lang="en-US"/>
              <a:t>August 2022, v. 1.0, CC BY-SA 4.0</a:t>
            </a:r>
          </a:p>
        </p:txBody>
      </p:sp>
      <p:pic>
        <p:nvPicPr>
          <p:cNvPr id="9" name="Picture 8">
            <a:extLst>
              <a:ext uri="{FF2B5EF4-FFF2-40B4-BE49-F238E27FC236}">
                <a16:creationId xmlns:a16="http://schemas.microsoft.com/office/drawing/2014/main" id="{83130B31-432B-D7D2-D9BF-EBB1A9112B40}"/>
              </a:ext>
            </a:extLst>
          </p:cNvPr>
          <p:cNvPicPr>
            <a:picLocks noChangeAspect="1"/>
          </p:cNvPicPr>
          <p:nvPr/>
        </p:nvPicPr>
        <p:blipFill>
          <a:blip r:embed="rId2"/>
          <a:stretch>
            <a:fillRect/>
          </a:stretch>
        </p:blipFill>
        <p:spPr>
          <a:xfrm>
            <a:off x="367863" y="1599012"/>
            <a:ext cx="5083967" cy="4082350"/>
          </a:xfrm>
          <a:prstGeom prst="rect">
            <a:avLst/>
          </a:prstGeom>
        </p:spPr>
      </p:pic>
    </p:spTree>
    <p:extLst>
      <p:ext uri="{BB962C8B-B14F-4D97-AF65-F5344CB8AC3E}">
        <p14:creationId xmlns:p14="http://schemas.microsoft.com/office/powerpoint/2010/main" val="14279153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CF40E15-6C75-0374-0A90-4D549BBE580F}"/>
              </a:ext>
            </a:extLst>
          </p:cNvPr>
          <p:cNvSpPr>
            <a:spLocks noGrp="1"/>
          </p:cNvSpPr>
          <p:nvPr>
            <p:ph type="title"/>
          </p:nvPr>
        </p:nvSpPr>
        <p:spPr/>
        <p:txBody>
          <a:bodyPr/>
          <a:lstStyle/>
          <a:p>
            <a:r>
              <a:rPr lang="en-CH" dirty="0"/>
              <a:t>The smells of the Walker constructor</a:t>
            </a:r>
          </a:p>
        </p:txBody>
      </p:sp>
      <p:sp>
        <p:nvSpPr>
          <p:cNvPr id="4" name="Footer Placeholder 3">
            <a:extLst>
              <a:ext uri="{FF2B5EF4-FFF2-40B4-BE49-F238E27FC236}">
                <a16:creationId xmlns:a16="http://schemas.microsoft.com/office/drawing/2014/main" id="{B0175B08-F441-F4A4-46BC-22B7E2461D76}"/>
              </a:ext>
            </a:extLst>
          </p:cNvPr>
          <p:cNvSpPr>
            <a:spLocks noGrp="1"/>
          </p:cNvSpPr>
          <p:nvPr>
            <p:ph type="ftr" sz="quarter" idx="11"/>
          </p:nvPr>
        </p:nvSpPr>
        <p:spPr/>
        <p:txBody>
          <a:bodyPr/>
          <a:lstStyle/>
          <a:p>
            <a:r>
              <a:rPr lang="en-US"/>
              <a:t>August 2022, v. 1.0, CC BY-SA 4.0</a:t>
            </a:r>
          </a:p>
        </p:txBody>
      </p:sp>
      <p:pic>
        <p:nvPicPr>
          <p:cNvPr id="9" name="Picture 8">
            <a:extLst>
              <a:ext uri="{FF2B5EF4-FFF2-40B4-BE49-F238E27FC236}">
                <a16:creationId xmlns:a16="http://schemas.microsoft.com/office/drawing/2014/main" id="{83130B31-432B-D7D2-D9BF-EBB1A9112B40}"/>
              </a:ext>
            </a:extLst>
          </p:cNvPr>
          <p:cNvPicPr>
            <a:picLocks noChangeAspect="1"/>
          </p:cNvPicPr>
          <p:nvPr/>
        </p:nvPicPr>
        <p:blipFill>
          <a:blip r:embed="rId2"/>
          <a:stretch>
            <a:fillRect/>
          </a:stretch>
        </p:blipFill>
        <p:spPr>
          <a:xfrm>
            <a:off x="367863" y="1599012"/>
            <a:ext cx="5083967" cy="4082350"/>
          </a:xfrm>
          <a:prstGeom prst="rect">
            <a:avLst/>
          </a:prstGeom>
        </p:spPr>
      </p:pic>
      <p:sp>
        <p:nvSpPr>
          <p:cNvPr id="10" name="TextBox 9">
            <a:extLst>
              <a:ext uri="{FF2B5EF4-FFF2-40B4-BE49-F238E27FC236}">
                <a16:creationId xmlns:a16="http://schemas.microsoft.com/office/drawing/2014/main" id="{AEBBD1A9-3760-87D7-4C77-B8242EFFE343}"/>
              </a:ext>
            </a:extLst>
          </p:cNvPr>
          <p:cNvSpPr txBox="1"/>
          <p:nvPr/>
        </p:nvSpPr>
        <p:spPr>
          <a:xfrm>
            <a:off x="5990400" y="1599012"/>
            <a:ext cx="5833737" cy="2369880"/>
          </a:xfrm>
          <a:prstGeom prst="rect">
            <a:avLst/>
          </a:prstGeom>
          <a:noFill/>
        </p:spPr>
        <p:txBody>
          <a:bodyPr wrap="square">
            <a:spAutoFit/>
          </a:bodyPr>
          <a:lstStyle/>
          <a:p>
            <a:pPr marL="285750" indent="-285750">
              <a:buFont typeface="Arial" panose="020B0604020202020204" pitchFamily="34" charset="0"/>
              <a:buChar char="•"/>
            </a:pPr>
            <a:r>
              <a:rPr lang="en-CH" sz="2000" dirty="0"/>
              <a:t>The constructor will become longer with more initialization methods</a:t>
            </a:r>
          </a:p>
          <a:p>
            <a:pPr marL="285750" indent="-285750">
              <a:buFont typeface="Arial" panose="020B0604020202020204" pitchFamily="34" charset="0"/>
              <a:buChar char="•"/>
            </a:pPr>
            <a:r>
              <a:rPr lang="en-CH" sz="2000" dirty="0"/>
              <a:t>We need to define constructor parameters that are not used in some code paths</a:t>
            </a:r>
          </a:p>
          <a:p>
            <a:pPr marL="285750" indent="-285750">
              <a:buFont typeface="Arial" panose="020B0604020202020204" pitchFamily="34" charset="0"/>
              <a:buChar char="•"/>
            </a:pPr>
            <a:r>
              <a:rPr lang="en-CH" sz="2000" dirty="0"/>
              <a:t>Most constructor parameters are never used again</a:t>
            </a:r>
            <a:br>
              <a:rPr lang="en-CH" sz="2000" dirty="0"/>
            </a:br>
            <a:endParaRPr lang="en-CH" sz="2000" dirty="0"/>
          </a:p>
          <a:p>
            <a:r>
              <a:rPr lang="en-CH" sz="2400" b="1" dirty="0"/>
              <a:t>How would you fix it?</a:t>
            </a:r>
          </a:p>
        </p:txBody>
      </p:sp>
    </p:spTree>
    <p:extLst>
      <p:ext uri="{BB962C8B-B14F-4D97-AF65-F5344CB8AC3E}">
        <p14:creationId xmlns:p14="http://schemas.microsoft.com/office/powerpoint/2010/main" val="3302464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CBFE0-D8B2-D71F-D7BB-DCA96FC32C2E}"/>
              </a:ext>
            </a:extLst>
          </p:cNvPr>
          <p:cNvSpPr>
            <a:spLocks noGrp="1"/>
          </p:cNvSpPr>
          <p:nvPr>
            <p:ph type="title"/>
          </p:nvPr>
        </p:nvSpPr>
        <p:spPr/>
        <p:txBody>
          <a:bodyPr/>
          <a:lstStyle/>
          <a:p>
            <a:r>
              <a:rPr lang="en-CH" dirty="0"/>
              <a:t>Start: ask who has written a class before</a:t>
            </a:r>
          </a:p>
        </p:txBody>
      </p:sp>
      <p:sp>
        <p:nvSpPr>
          <p:cNvPr id="3" name="Content Placeholder 2">
            <a:extLst>
              <a:ext uri="{FF2B5EF4-FFF2-40B4-BE49-F238E27FC236}">
                <a16:creationId xmlns:a16="http://schemas.microsoft.com/office/drawing/2014/main" id="{5AD5840E-F005-5539-F6FD-0B0F7BE0434B}"/>
              </a:ext>
            </a:extLst>
          </p:cNvPr>
          <p:cNvSpPr>
            <a:spLocks noGrp="1"/>
          </p:cNvSpPr>
          <p:nvPr>
            <p:ph idx="1"/>
          </p:nvPr>
        </p:nvSpPr>
        <p:spPr/>
        <p:txBody>
          <a:bodyPr/>
          <a:lstStyle/>
          <a:p>
            <a:r>
              <a:rPr lang="en-CH" dirty="0"/>
              <a:t>Mix them so they’re paired with someone who didn’t</a:t>
            </a:r>
          </a:p>
        </p:txBody>
      </p:sp>
      <p:sp>
        <p:nvSpPr>
          <p:cNvPr id="4" name="Footer Placeholder 3">
            <a:extLst>
              <a:ext uri="{FF2B5EF4-FFF2-40B4-BE49-F238E27FC236}">
                <a16:creationId xmlns:a16="http://schemas.microsoft.com/office/drawing/2014/main" id="{B93BAA41-E7F2-5153-827B-EBDA5EC49152}"/>
              </a:ext>
            </a:extLst>
          </p:cNvPr>
          <p:cNvSpPr>
            <a:spLocks noGrp="1"/>
          </p:cNvSpPr>
          <p:nvPr>
            <p:ph type="ftr" sz="quarter" idx="11"/>
          </p:nvPr>
        </p:nvSpPr>
        <p:spPr/>
        <p:txBody>
          <a:bodyPr/>
          <a:lstStyle/>
          <a:p>
            <a:r>
              <a:rPr lang="en-US"/>
              <a:t>August 2022, v. 1.0, CC BY-SA 4.0</a:t>
            </a:r>
          </a:p>
        </p:txBody>
      </p:sp>
      <p:sp>
        <p:nvSpPr>
          <p:cNvPr id="5" name="TextBox 4">
            <a:extLst>
              <a:ext uri="{FF2B5EF4-FFF2-40B4-BE49-F238E27FC236}">
                <a16:creationId xmlns:a16="http://schemas.microsoft.com/office/drawing/2014/main" id="{B2DA2077-E69C-EF71-EC7E-30598F41AEEC}"/>
              </a:ext>
            </a:extLst>
          </p:cNvPr>
          <p:cNvSpPr txBox="1"/>
          <p:nvPr/>
        </p:nvSpPr>
        <p:spPr>
          <a:xfrm>
            <a:off x="9435213" y="195451"/>
            <a:ext cx="2235987" cy="646331"/>
          </a:xfrm>
          <a:prstGeom prst="rect">
            <a:avLst/>
          </a:prstGeom>
          <a:solidFill>
            <a:srgbClr val="FFFF00"/>
          </a:solidFill>
        </p:spPr>
        <p:txBody>
          <a:bodyPr wrap="square" rtlCol="0">
            <a:spAutoFit/>
          </a:bodyPr>
          <a:lstStyle/>
          <a:p>
            <a:r>
              <a:rPr lang="en-CH" dirty="0"/>
              <a:t>To be removed from final slide deck</a:t>
            </a:r>
          </a:p>
        </p:txBody>
      </p:sp>
    </p:spTree>
    <p:extLst>
      <p:ext uri="{BB962C8B-B14F-4D97-AF65-F5344CB8AC3E}">
        <p14:creationId xmlns:p14="http://schemas.microsoft.com/office/powerpoint/2010/main" val="1084158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CF40E15-6C75-0374-0A90-4D549BBE580F}"/>
              </a:ext>
            </a:extLst>
          </p:cNvPr>
          <p:cNvSpPr>
            <a:spLocks noGrp="1"/>
          </p:cNvSpPr>
          <p:nvPr>
            <p:ph type="title"/>
          </p:nvPr>
        </p:nvSpPr>
        <p:spPr/>
        <p:txBody>
          <a:bodyPr/>
          <a:lstStyle/>
          <a:p>
            <a:r>
              <a:rPr lang="en-CH" dirty="0"/>
              <a:t>The smells of the Walker constructor</a:t>
            </a:r>
          </a:p>
        </p:txBody>
      </p:sp>
      <p:sp>
        <p:nvSpPr>
          <p:cNvPr id="4" name="Footer Placeholder 3">
            <a:extLst>
              <a:ext uri="{FF2B5EF4-FFF2-40B4-BE49-F238E27FC236}">
                <a16:creationId xmlns:a16="http://schemas.microsoft.com/office/drawing/2014/main" id="{B0175B08-F441-F4A4-46BC-22B7E2461D76}"/>
              </a:ext>
            </a:extLst>
          </p:cNvPr>
          <p:cNvSpPr>
            <a:spLocks noGrp="1"/>
          </p:cNvSpPr>
          <p:nvPr>
            <p:ph type="ftr" sz="quarter" idx="11"/>
          </p:nvPr>
        </p:nvSpPr>
        <p:spPr/>
        <p:txBody>
          <a:bodyPr/>
          <a:lstStyle/>
          <a:p>
            <a:r>
              <a:rPr lang="en-US"/>
              <a:t>August 2022, v. 1.0, CC BY-SA 4.0</a:t>
            </a:r>
          </a:p>
        </p:txBody>
      </p:sp>
      <p:pic>
        <p:nvPicPr>
          <p:cNvPr id="9" name="Picture 8">
            <a:extLst>
              <a:ext uri="{FF2B5EF4-FFF2-40B4-BE49-F238E27FC236}">
                <a16:creationId xmlns:a16="http://schemas.microsoft.com/office/drawing/2014/main" id="{83130B31-432B-D7D2-D9BF-EBB1A9112B40}"/>
              </a:ext>
            </a:extLst>
          </p:cNvPr>
          <p:cNvPicPr>
            <a:picLocks noChangeAspect="1"/>
          </p:cNvPicPr>
          <p:nvPr/>
        </p:nvPicPr>
        <p:blipFill>
          <a:blip r:embed="rId2"/>
          <a:stretch>
            <a:fillRect/>
          </a:stretch>
        </p:blipFill>
        <p:spPr>
          <a:xfrm>
            <a:off x="367863" y="1599012"/>
            <a:ext cx="5083967" cy="4082350"/>
          </a:xfrm>
          <a:prstGeom prst="rect">
            <a:avLst/>
          </a:prstGeom>
        </p:spPr>
      </p:pic>
      <p:sp>
        <p:nvSpPr>
          <p:cNvPr id="10" name="TextBox 9">
            <a:extLst>
              <a:ext uri="{FF2B5EF4-FFF2-40B4-BE49-F238E27FC236}">
                <a16:creationId xmlns:a16="http://schemas.microsoft.com/office/drawing/2014/main" id="{AEBBD1A9-3760-87D7-4C77-B8242EFFE343}"/>
              </a:ext>
            </a:extLst>
          </p:cNvPr>
          <p:cNvSpPr txBox="1"/>
          <p:nvPr/>
        </p:nvSpPr>
        <p:spPr>
          <a:xfrm>
            <a:off x="5990400" y="1599012"/>
            <a:ext cx="5833737" cy="1938992"/>
          </a:xfrm>
          <a:prstGeom prst="rect">
            <a:avLst/>
          </a:prstGeom>
          <a:noFill/>
        </p:spPr>
        <p:txBody>
          <a:bodyPr wrap="square">
            <a:spAutoFit/>
          </a:bodyPr>
          <a:lstStyle/>
          <a:p>
            <a:pPr marL="285750" indent="-285750">
              <a:buFont typeface="Arial" panose="020B0604020202020204" pitchFamily="34" charset="0"/>
              <a:buChar char="•"/>
            </a:pPr>
            <a:r>
              <a:rPr lang="en-CH" sz="2000" dirty="0"/>
              <a:t>The constructor will become longer with more initialization types</a:t>
            </a:r>
          </a:p>
          <a:p>
            <a:pPr marL="285750" indent="-285750">
              <a:buFont typeface="Arial" panose="020B0604020202020204" pitchFamily="34" charset="0"/>
              <a:buChar char="•"/>
            </a:pPr>
            <a:r>
              <a:rPr lang="en-CH" sz="2000" dirty="0"/>
              <a:t>We need to define constructor parameters that are not used in some code paths</a:t>
            </a:r>
          </a:p>
          <a:p>
            <a:pPr marL="285750" indent="-285750">
              <a:buFont typeface="Arial" panose="020B0604020202020204" pitchFamily="34" charset="0"/>
              <a:buChar char="•"/>
            </a:pPr>
            <a:r>
              <a:rPr lang="en-CH" sz="2000" dirty="0"/>
              <a:t>Most constructor parameters are never used again</a:t>
            </a:r>
            <a:br>
              <a:rPr lang="en-CH" sz="2000" dirty="0"/>
            </a:br>
            <a:endParaRPr lang="en-CH" sz="2000" dirty="0"/>
          </a:p>
        </p:txBody>
      </p:sp>
      <p:sp>
        <p:nvSpPr>
          <p:cNvPr id="3" name="TextBox 2">
            <a:extLst>
              <a:ext uri="{FF2B5EF4-FFF2-40B4-BE49-F238E27FC236}">
                <a16:creationId xmlns:a16="http://schemas.microsoft.com/office/drawing/2014/main" id="{004F8C21-89D2-42F0-F653-9711BA06315A}"/>
              </a:ext>
            </a:extLst>
          </p:cNvPr>
          <p:cNvSpPr txBox="1"/>
          <p:nvPr/>
        </p:nvSpPr>
        <p:spPr>
          <a:xfrm>
            <a:off x="6096000" y="3653231"/>
            <a:ext cx="5728137" cy="1200329"/>
          </a:xfrm>
          <a:prstGeom prst="rect">
            <a:avLst/>
          </a:prstGeom>
          <a:solidFill>
            <a:schemeClr val="accent6">
              <a:lumMod val="20000"/>
              <a:lumOff val="80000"/>
            </a:schemeClr>
          </a:solidFill>
        </p:spPr>
        <p:txBody>
          <a:bodyPr wrap="square">
            <a:spAutoFit/>
          </a:bodyPr>
          <a:lstStyle/>
          <a:p>
            <a:pPr algn="ctr"/>
            <a:r>
              <a:rPr lang="en-CH" sz="2400" b="1" dirty="0"/>
              <a:t>These are smells of the fact that the initialization of activation_map varies independently of the class Walker</a:t>
            </a:r>
          </a:p>
        </p:txBody>
      </p:sp>
      <p:sp>
        <p:nvSpPr>
          <p:cNvPr id="7" name="TextBox 6">
            <a:extLst>
              <a:ext uri="{FF2B5EF4-FFF2-40B4-BE49-F238E27FC236}">
                <a16:creationId xmlns:a16="http://schemas.microsoft.com/office/drawing/2014/main" id="{85F3DDFA-197A-BA30-7F3F-F36403BB657B}"/>
              </a:ext>
            </a:extLst>
          </p:cNvPr>
          <p:cNvSpPr txBox="1"/>
          <p:nvPr/>
        </p:nvSpPr>
        <p:spPr>
          <a:xfrm>
            <a:off x="6064469" y="4968787"/>
            <a:ext cx="4191600" cy="369332"/>
          </a:xfrm>
          <a:prstGeom prst="rect">
            <a:avLst/>
          </a:prstGeom>
          <a:noFill/>
        </p:spPr>
        <p:txBody>
          <a:bodyPr wrap="square">
            <a:spAutoFit/>
          </a:bodyPr>
          <a:lstStyle/>
          <a:p>
            <a:r>
              <a:rPr lang="en-CH" sz="1800" dirty="0"/>
              <a:t>We need two ingredients to fix this</a:t>
            </a:r>
          </a:p>
        </p:txBody>
      </p:sp>
    </p:spTree>
    <p:extLst>
      <p:ext uri="{BB962C8B-B14F-4D97-AF65-F5344CB8AC3E}">
        <p14:creationId xmlns:p14="http://schemas.microsoft.com/office/powerpoint/2010/main" val="8656671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131EFE-B059-79F2-20AC-45C17B9A87BB}"/>
              </a:ext>
            </a:extLst>
          </p:cNvPr>
          <p:cNvSpPr>
            <a:spLocks noGrp="1"/>
          </p:cNvSpPr>
          <p:nvPr>
            <p:ph type="title"/>
          </p:nvPr>
        </p:nvSpPr>
        <p:spPr/>
        <p:txBody>
          <a:bodyPr/>
          <a:lstStyle/>
          <a:p>
            <a:r>
              <a:rPr lang="en-CH" dirty="0"/>
              <a:t>Factory methods build instances in different ways</a:t>
            </a:r>
          </a:p>
        </p:txBody>
      </p:sp>
      <p:sp>
        <p:nvSpPr>
          <p:cNvPr id="3" name="Footer Placeholder 2">
            <a:extLst>
              <a:ext uri="{FF2B5EF4-FFF2-40B4-BE49-F238E27FC236}">
                <a16:creationId xmlns:a16="http://schemas.microsoft.com/office/drawing/2014/main" id="{8338358C-4E08-2363-8ED6-0B87770FF3FD}"/>
              </a:ext>
            </a:extLst>
          </p:cNvPr>
          <p:cNvSpPr>
            <a:spLocks noGrp="1"/>
          </p:cNvSpPr>
          <p:nvPr>
            <p:ph type="ftr" sz="quarter" idx="11"/>
          </p:nvPr>
        </p:nvSpPr>
        <p:spPr/>
        <p:txBody>
          <a:bodyPr/>
          <a:lstStyle/>
          <a:p>
            <a:r>
              <a:rPr lang="en-US"/>
              <a:t>August 2022, v. 1.0, CC BY-SA 4.0</a:t>
            </a:r>
          </a:p>
        </p:txBody>
      </p:sp>
      <p:pic>
        <p:nvPicPr>
          <p:cNvPr id="9" name="Picture 8">
            <a:extLst>
              <a:ext uri="{FF2B5EF4-FFF2-40B4-BE49-F238E27FC236}">
                <a16:creationId xmlns:a16="http://schemas.microsoft.com/office/drawing/2014/main" id="{9C8267BF-BE3E-5DAE-A4F7-1D31FAEA595F}"/>
              </a:ext>
            </a:extLst>
          </p:cNvPr>
          <p:cNvPicPr>
            <a:picLocks noChangeAspect="1"/>
          </p:cNvPicPr>
          <p:nvPr/>
        </p:nvPicPr>
        <p:blipFill>
          <a:blip r:embed="rId2"/>
          <a:stretch>
            <a:fillRect/>
          </a:stretch>
        </p:blipFill>
        <p:spPr>
          <a:xfrm>
            <a:off x="483100" y="1505638"/>
            <a:ext cx="6969082" cy="4319162"/>
          </a:xfrm>
          <a:prstGeom prst="rect">
            <a:avLst/>
          </a:prstGeom>
        </p:spPr>
      </p:pic>
      <p:sp>
        <p:nvSpPr>
          <p:cNvPr id="10" name="TextBox 9">
            <a:extLst>
              <a:ext uri="{FF2B5EF4-FFF2-40B4-BE49-F238E27FC236}">
                <a16:creationId xmlns:a16="http://schemas.microsoft.com/office/drawing/2014/main" id="{8B7ED603-4178-4F76-92D5-7250CAAF5972}"/>
              </a:ext>
            </a:extLst>
          </p:cNvPr>
          <p:cNvSpPr txBox="1"/>
          <p:nvPr/>
        </p:nvSpPr>
        <p:spPr>
          <a:xfrm>
            <a:off x="7797993" y="4070975"/>
            <a:ext cx="3440607" cy="1754326"/>
          </a:xfrm>
          <a:prstGeom prst="rect">
            <a:avLst/>
          </a:prstGeom>
          <a:noFill/>
          <a:ln>
            <a:solidFill>
              <a:schemeClr val="tx1"/>
            </a:solidFill>
          </a:ln>
        </p:spPr>
        <p:txBody>
          <a:bodyPr wrap="square" rtlCol="0">
            <a:spAutoFit/>
          </a:bodyPr>
          <a:lstStyle/>
          <a:p>
            <a:r>
              <a:rPr lang="en-CH" dirty="0"/>
              <a:t>A @classmethod is a method that takes a reference to the class, not the instance, as its input</a:t>
            </a:r>
          </a:p>
          <a:p>
            <a:endParaRPr lang="en-CH" dirty="0"/>
          </a:p>
          <a:p>
            <a:r>
              <a:rPr lang="en-CH" dirty="0"/>
              <a:t>Their main use is as factory methods, to create instances</a:t>
            </a:r>
          </a:p>
        </p:txBody>
      </p:sp>
      <p:sp>
        <p:nvSpPr>
          <p:cNvPr id="11" name="TextBox 10">
            <a:extLst>
              <a:ext uri="{FF2B5EF4-FFF2-40B4-BE49-F238E27FC236}">
                <a16:creationId xmlns:a16="http://schemas.microsoft.com/office/drawing/2014/main" id="{AE6A2D1C-DF29-BCBC-E944-CDE7CE900B76}"/>
              </a:ext>
            </a:extLst>
          </p:cNvPr>
          <p:cNvSpPr txBox="1"/>
          <p:nvPr/>
        </p:nvSpPr>
        <p:spPr>
          <a:xfrm>
            <a:off x="5731878" y="1847130"/>
            <a:ext cx="3440607" cy="646331"/>
          </a:xfrm>
          <a:prstGeom prst="rect">
            <a:avLst/>
          </a:prstGeom>
          <a:solidFill>
            <a:schemeClr val="accent6">
              <a:lumMod val="20000"/>
              <a:lumOff val="80000"/>
            </a:schemeClr>
          </a:solidFill>
        </p:spPr>
        <p:txBody>
          <a:bodyPr wrap="square" rtlCol="0">
            <a:spAutoFit/>
          </a:bodyPr>
          <a:lstStyle/>
          <a:p>
            <a:r>
              <a:rPr lang="en-CH" dirty="0"/>
              <a:t>The main constructor should not do anything fancy</a:t>
            </a:r>
          </a:p>
        </p:txBody>
      </p:sp>
      <p:sp>
        <p:nvSpPr>
          <p:cNvPr id="12" name="TextBox 11">
            <a:extLst>
              <a:ext uri="{FF2B5EF4-FFF2-40B4-BE49-F238E27FC236}">
                <a16:creationId xmlns:a16="http://schemas.microsoft.com/office/drawing/2014/main" id="{22141E84-8CFC-4B42-5C28-85BCCC1635C8}"/>
              </a:ext>
            </a:extLst>
          </p:cNvPr>
          <p:cNvSpPr txBox="1"/>
          <p:nvPr/>
        </p:nvSpPr>
        <p:spPr>
          <a:xfrm>
            <a:off x="6653193" y="2834953"/>
            <a:ext cx="3440607" cy="923330"/>
          </a:xfrm>
          <a:prstGeom prst="rect">
            <a:avLst/>
          </a:prstGeom>
          <a:solidFill>
            <a:schemeClr val="accent2">
              <a:lumMod val="20000"/>
              <a:lumOff val="80000"/>
            </a:schemeClr>
          </a:solidFill>
        </p:spPr>
        <p:txBody>
          <a:bodyPr wrap="square" rtlCol="0">
            <a:spAutoFit/>
          </a:bodyPr>
          <a:lstStyle/>
          <a:p>
            <a:r>
              <a:rPr lang="en-CH" dirty="0"/>
              <a:t>The factory methods create the parameters in some fancy way, then call the basic constructor</a:t>
            </a:r>
          </a:p>
        </p:txBody>
      </p:sp>
    </p:spTree>
    <p:extLst>
      <p:ext uri="{BB962C8B-B14F-4D97-AF65-F5344CB8AC3E}">
        <p14:creationId xmlns:p14="http://schemas.microsoft.com/office/powerpoint/2010/main" val="32563341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88774-2A9A-CCB0-4FC0-217B20C44AE3}"/>
              </a:ext>
            </a:extLst>
          </p:cNvPr>
          <p:cNvSpPr>
            <a:spLocks noGrp="1"/>
          </p:cNvSpPr>
          <p:nvPr>
            <p:ph type="title"/>
          </p:nvPr>
        </p:nvSpPr>
        <p:spPr/>
        <p:txBody>
          <a:bodyPr>
            <a:normAutofit fontScale="90000"/>
          </a:bodyPr>
          <a:lstStyle/>
          <a:p>
            <a:r>
              <a:rPr lang="en-CH" dirty="0"/>
              <a:t>Factory methods take us only this far...</a:t>
            </a:r>
            <a:br>
              <a:rPr lang="en-CH" dirty="0"/>
            </a:br>
            <a:endParaRPr lang="en-CH" dirty="0"/>
          </a:p>
        </p:txBody>
      </p:sp>
      <p:sp>
        <p:nvSpPr>
          <p:cNvPr id="3" name="Footer Placeholder 2">
            <a:extLst>
              <a:ext uri="{FF2B5EF4-FFF2-40B4-BE49-F238E27FC236}">
                <a16:creationId xmlns:a16="http://schemas.microsoft.com/office/drawing/2014/main" id="{E5A330D9-6941-C36D-F5EE-FCB0B8B4CD10}"/>
              </a:ext>
            </a:extLst>
          </p:cNvPr>
          <p:cNvSpPr>
            <a:spLocks noGrp="1"/>
          </p:cNvSpPr>
          <p:nvPr>
            <p:ph type="ftr" sz="quarter" idx="11"/>
          </p:nvPr>
        </p:nvSpPr>
        <p:spPr/>
        <p:txBody>
          <a:bodyPr/>
          <a:lstStyle/>
          <a:p>
            <a:r>
              <a:rPr lang="en-US"/>
              <a:t>August 2022, v. 1.0, CC BY-SA 4.0</a:t>
            </a:r>
          </a:p>
        </p:txBody>
      </p:sp>
      <p:pic>
        <p:nvPicPr>
          <p:cNvPr id="4" name="Picture 3">
            <a:extLst>
              <a:ext uri="{FF2B5EF4-FFF2-40B4-BE49-F238E27FC236}">
                <a16:creationId xmlns:a16="http://schemas.microsoft.com/office/drawing/2014/main" id="{29D4A052-71F9-B816-2E7F-A988AB0E5D0C}"/>
              </a:ext>
            </a:extLst>
          </p:cNvPr>
          <p:cNvPicPr>
            <a:picLocks noChangeAspect="1"/>
          </p:cNvPicPr>
          <p:nvPr/>
        </p:nvPicPr>
        <p:blipFill>
          <a:blip r:embed="rId2"/>
          <a:stretch>
            <a:fillRect/>
          </a:stretch>
        </p:blipFill>
        <p:spPr>
          <a:xfrm>
            <a:off x="459112" y="1169079"/>
            <a:ext cx="5377688" cy="4737850"/>
          </a:xfrm>
          <a:prstGeom prst="rect">
            <a:avLst/>
          </a:prstGeom>
        </p:spPr>
      </p:pic>
      <p:sp>
        <p:nvSpPr>
          <p:cNvPr id="5" name="TextBox 4">
            <a:extLst>
              <a:ext uri="{FF2B5EF4-FFF2-40B4-BE49-F238E27FC236}">
                <a16:creationId xmlns:a16="http://schemas.microsoft.com/office/drawing/2014/main" id="{EA7E92BB-D865-FEA5-9EC0-75248FBAA991}"/>
              </a:ext>
            </a:extLst>
          </p:cNvPr>
          <p:cNvSpPr txBox="1"/>
          <p:nvPr/>
        </p:nvSpPr>
        <p:spPr>
          <a:xfrm>
            <a:off x="5990400" y="1599012"/>
            <a:ext cx="5833737" cy="1938992"/>
          </a:xfrm>
          <a:prstGeom prst="rect">
            <a:avLst/>
          </a:prstGeom>
          <a:noFill/>
        </p:spPr>
        <p:txBody>
          <a:bodyPr wrap="square">
            <a:spAutoFit/>
          </a:bodyPr>
          <a:lstStyle/>
          <a:p>
            <a:pPr marL="285750" indent="-285750">
              <a:buFont typeface="Arial" panose="020B0604020202020204" pitchFamily="34" charset="0"/>
              <a:buChar char="•"/>
            </a:pPr>
            <a:r>
              <a:rPr lang="en-CH" sz="2000" dirty="0"/>
              <a:t>The </a:t>
            </a:r>
            <a:r>
              <a:rPr lang="en-CH" sz="2000" strike="sngStrike" dirty="0"/>
              <a:t>constructor</a:t>
            </a:r>
            <a:r>
              <a:rPr lang="en-CH" sz="2000" dirty="0"/>
              <a:t> </a:t>
            </a:r>
            <a:r>
              <a:rPr lang="en-CH" sz="2000" dirty="0">
                <a:solidFill>
                  <a:schemeClr val="accent6"/>
                </a:solidFill>
              </a:rPr>
              <a:t>factory method </a:t>
            </a:r>
            <a:r>
              <a:rPr lang="en-CH" sz="2000" dirty="0"/>
              <a:t>will become longer with more initialization types</a:t>
            </a:r>
          </a:p>
          <a:p>
            <a:pPr marL="285750" indent="-285750">
              <a:buFont typeface="Arial" panose="020B0604020202020204" pitchFamily="34" charset="0"/>
              <a:buChar char="•"/>
            </a:pPr>
            <a:r>
              <a:rPr lang="en-CH" sz="2000" dirty="0"/>
              <a:t>We need to define </a:t>
            </a:r>
            <a:r>
              <a:rPr lang="en-CH" sz="2000" strike="sngStrike" dirty="0"/>
              <a:t>constructor</a:t>
            </a:r>
            <a:r>
              <a:rPr lang="en-CH" sz="2000" dirty="0"/>
              <a:t> </a:t>
            </a:r>
            <a:r>
              <a:rPr lang="en-CH" sz="2000" dirty="0">
                <a:solidFill>
                  <a:schemeClr val="accent6"/>
                </a:solidFill>
              </a:rPr>
              <a:t>factory method </a:t>
            </a:r>
            <a:r>
              <a:rPr lang="en-CH" sz="2000" dirty="0"/>
              <a:t>parameters that are not used in some code paths</a:t>
            </a:r>
          </a:p>
          <a:p>
            <a:pPr marL="285750" indent="-285750">
              <a:buFont typeface="Arial" panose="020B0604020202020204" pitchFamily="34" charset="0"/>
              <a:buChar char="•"/>
            </a:pPr>
            <a:r>
              <a:rPr lang="en-CH" sz="2000" strike="sngStrike" dirty="0"/>
              <a:t>Most constructor parameters are never used again</a:t>
            </a:r>
            <a:br>
              <a:rPr lang="en-CH" sz="2000" dirty="0"/>
            </a:br>
            <a:endParaRPr lang="en-CH" sz="2000" dirty="0"/>
          </a:p>
        </p:txBody>
      </p:sp>
      <p:pic>
        <p:nvPicPr>
          <p:cNvPr id="8" name="Picture 7">
            <a:extLst>
              <a:ext uri="{FF2B5EF4-FFF2-40B4-BE49-F238E27FC236}">
                <a16:creationId xmlns:a16="http://schemas.microsoft.com/office/drawing/2014/main" id="{41463EF0-5CAF-AABA-F778-D5AEA6A96230}"/>
              </a:ext>
            </a:extLst>
          </p:cNvPr>
          <p:cNvPicPr>
            <a:picLocks noChangeAspect="1"/>
          </p:cNvPicPr>
          <p:nvPr/>
        </p:nvPicPr>
        <p:blipFill>
          <a:blip r:embed="rId3"/>
          <a:stretch>
            <a:fillRect/>
          </a:stretch>
        </p:blipFill>
        <p:spPr>
          <a:xfrm>
            <a:off x="459112" y="6045600"/>
            <a:ext cx="6609200" cy="196800"/>
          </a:xfrm>
          <a:prstGeom prst="rect">
            <a:avLst/>
          </a:prstGeom>
        </p:spPr>
      </p:pic>
    </p:spTree>
    <p:extLst>
      <p:ext uri="{BB962C8B-B14F-4D97-AF65-F5344CB8AC3E}">
        <p14:creationId xmlns:p14="http://schemas.microsoft.com/office/powerpoint/2010/main" val="17433463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FCB3E960-33C6-24D8-35AB-230275306D37}"/>
              </a:ext>
            </a:extLst>
          </p:cNvPr>
          <p:cNvPicPr>
            <a:picLocks noChangeAspect="1"/>
          </p:cNvPicPr>
          <p:nvPr/>
        </p:nvPicPr>
        <p:blipFill>
          <a:blip r:embed="rId2"/>
          <a:stretch>
            <a:fillRect/>
          </a:stretch>
        </p:blipFill>
        <p:spPr>
          <a:xfrm>
            <a:off x="455169" y="4631479"/>
            <a:ext cx="6052942" cy="902925"/>
          </a:xfrm>
          <a:prstGeom prst="rect">
            <a:avLst/>
          </a:prstGeom>
        </p:spPr>
      </p:pic>
      <p:sp>
        <p:nvSpPr>
          <p:cNvPr id="2" name="Title 1">
            <a:extLst>
              <a:ext uri="{FF2B5EF4-FFF2-40B4-BE49-F238E27FC236}">
                <a16:creationId xmlns:a16="http://schemas.microsoft.com/office/drawing/2014/main" id="{AAADC8F8-D5F9-E225-F91E-2CBC49C4033F}"/>
              </a:ext>
            </a:extLst>
          </p:cNvPr>
          <p:cNvSpPr>
            <a:spLocks noGrp="1"/>
          </p:cNvSpPr>
          <p:nvPr>
            <p:ph type="title"/>
          </p:nvPr>
        </p:nvSpPr>
        <p:spPr/>
        <p:txBody>
          <a:bodyPr/>
          <a:lstStyle/>
          <a:p>
            <a:r>
              <a:rPr lang="en-CH" dirty="0"/>
              <a:t>Break out the part that varies!</a:t>
            </a:r>
          </a:p>
        </p:txBody>
      </p:sp>
      <p:sp>
        <p:nvSpPr>
          <p:cNvPr id="3" name="Footer Placeholder 2">
            <a:extLst>
              <a:ext uri="{FF2B5EF4-FFF2-40B4-BE49-F238E27FC236}">
                <a16:creationId xmlns:a16="http://schemas.microsoft.com/office/drawing/2014/main" id="{CFFC4BDF-8124-D7B7-3713-FB1CE57FA8B7}"/>
              </a:ext>
            </a:extLst>
          </p:cNvPr>
          <p:cNvSpPr>
            <a:spLocks noGrp="1"/>
          </p:cNvSpPr>
          <p:nvPr>
            <p:ph type="ftr" sz="quarter" idx="11"/>
          </p:nvPr>
        </p:nvSpPr>
        <p:spPr/>
        <p:txBody>
          <a:bodyPr/>
          <a:lstStyle/>
          <a:p>
            <a:r>
              <a:rPr lang="en-US"/>
              <a:t>August 2022, v. 1.0, CC BY-SA 4.0</a:t>
            </a:r>
          </a:p>
        </p:txBody>
      </p:sp>
      <p:pic>
        <p:nvPicPr>
          <p:cNvPr id="6" name="Picture 5">
            <a:extLst>
              <a:ext uri="{FF2B5EF4-FFF2-40B4-BE49-F238E27FC236}">
                <a16:creationId xmlns:a16="http://schemas.microsoft.com/office/drawing/2014/main" id="{FB86B8C8-9EEF-B7DD-3746-0D87BA9D0952}"/>
              </a:ext>
            </a:extLst>
          </p:cNvPr>
          <p:cNvPicPr>
            <a:picLocks noChangeAspect="1"/>
          </p:cNvPicPr>
          <p:nvPr/>
        </p:nvPicPr>
        <p:blipFill rotWithShape="1">
          <a:blip r:embed="rId3"/>
          <a:srcRect r="3088"/>
          <a:stretch/>
        </p:blipFill>
        <p:spPr>
          <a:xfrm>
            <a:off x="6894969" y="1389654"/>
            <a:ext cx="4897638" cy="363140"/>
          </a:xfrm>
          <a:prstGeom prst="rect">
            <a:avLst/>
          </a:prstGeom>
        </p:spPr>
      </p:pic>
      <p:pic>
        <p:nvPicPr>
          <p:cNvPr id="7" name="Picture 6">
            <a:extLst>
              <a:ext uri="{FF2B5EF4-FFF2-40B4-BE49-F238E27FC236}">
                <a16:creationId xmlns:a16="http://schemas.microsoft.com/office/drawing/2014/main" id="{9B7B1C7E-6A31-BFB5-E8BE-0535EA7234E4}"/>
              </a:ext>
            </a:extLst>
          </p:cNvPr>
          <p:cNvPicPr>
            <a:picLocks noChangeAspect="1"/>
          </p:cNvPicPr>
          <p:nvPr/>
        </p:nvPicPr>
        <p:blipFill>
          <a:blip r:embed="rId4"/>
          <a:stretch>
            <a:fillRect/>
          </a:stretch>
        </p:blipFill>
        <p:spPr>
          <a:xfrm>
            <a:off x="6894969" y="1997480"/>
            <a:ext cx="4897638" cy="1101969"/>
          </a:xfrm>
          <a:prstGeom prst="rect">
            <a:avLst/>
          </a:prstGeom>
        </p:spPr>
      </p:pic>
      <p:pic>
        <p:nvPicPr>
          <p:cNvPr id="9" name="Picture 8">
            <a:extLst>
              <a:ext uri="{FF2B5EF4-FFF2-40B4-BE49-F238E27FC236}">
                <a16:creationId xmlns:a16="http://schemas.microsoft.com/office/drawing/2014/main" id="{FA2978C0-7F60-746B-7129-ADF38A49336D}"/>
              </a:ext>
            </a:extLst>
          </p:cNvPr>
          <p:cNvPicPr>
            <a:picLocks noChangeAspect="1"/>
          </p:cNvPicPr>
          <p:nvPr/>
        </p:nvPicPr>
        <p:blipFill>
          <a:blip r:embed="rId5"/>
          <a:stretch>
            <a:fillRect/>
          </a:stretch>
        </p:blipFill>
        <p:spPr>
          <a:xfrm>
            <a:off x="6894969" y="3362184"/>
            <a:ext cx="4917516" cy="2012399"/>
          </a:xfrm>
          <a:prstGeom prst="rect">
            <a:avLst/>
          </a:prstGeom>
        </p:spPr>
      </p:pic>
      <p:pic>
        <p:nvPicPr>
          <p:cNvPr id="14" name="Picture 13">
            <a:extLst>
              <a:ext uri="{FF2B5EF4-FFF2-40B4-BE49-F238E27FC236}">
                <a16:creationId xmlns:a16="http://schemas.microsoft.com/office/drawing/2014/main" id="{6C0A0F14-BB92-34A0-4A64-2A53C5D0B63F}"/>
              </a:ext>
            </a:extLst>
          </p:cNvPr>
          <p:cNvPicPr>
            <a:picLocks noChangeAspect="1"/>
          </p:cNvPicPr>
          <p:nvPr/>
        </p:nvPicPr>
        <p:blipFill>
          <a:blip r:embed="rId6"/>
          <a:stretch>
            <a:fillRect/>
          </a:stretch>
        </p:blipFill>
        <p:spPr>
          <a:xfrm>
            <a:off x="455169" y="1571223"/>
            <a:ext cx="6052942" cy="2983359"/>
          </a:xfrm>
          <a:prstGeom prst="rect">
            <a:avLst/>
          </a:prstGeom>
        </p:spPr>
      </p:pic>
      <p:cxnSp>
        <p:nvCxnSpPr>
          <p:cNvPr id="13" name="Straight Arrow Connector 12">
            <a:extLst>
              <a:ext uri="{FF2B5EF4-FFF2-40B4-BE49-F238E27FC236}">
                <a16:creationId xmlns:a16="http://schemas.microsoft.com/office/drawing/2014/main" id="{5EEEC000-7C70-5A95-C4DE-8DBD8E545962}"/>
              </a:ext>
            </a:extLst>
          </p:cNvPr>
          <p:cNvCxnSpPr>
            <a:cxnSpLocks/>
          </p:cNvCxnSpPr>
          <p:nvPr/>
        </p:nvCxnSpPr>
        <p:spPr>
          <a:xfrm flipH="1">
            <a:off x="5930537" y="1752794"/>
            <a:ext cx="902263" cy="133410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075B8E5-D90D-821C-EE9C-7EAB147D8A5E}"/>
              </a:ext>
            </a:extLst>
          </p:cNvPr>
          <p:cNvCxnSpPr>
            <a:cxnSpLocks/>
          </p:cNvCxnSpPr>
          <p:nvPr/>
        </p:nvCxnSpPr>
        <p:spPr>
          <a:xfrm flipH="1">
            <a:off x="6096000" y="2769326"/>
            <a:ext cx="889200" cy="39363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74C28899-178F-8F59-53A8-B505F064E477}"/>
              </a:ext>
            </a:extLst>
          </p:cNvPr>
          <p:cNvCxnSpPr>
            <a:cxnSpLocks/>
          </p:cNvCxnSpPr>
          <p:nvPr/>
        </p:nvCxnSpPr>
        <p:spPr>
          <a:xfrm flipH="1" flipV="1">
            <a:off x="6156960" y="3438245"/>
            <a:ext cx="841303" cy="49656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10276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FCB3E960-33C6-24D8-35AB-230275306D37}"/>
              </a:ext>
            </a:extLst>
          </p:cNvPr>
          <p:cNvPicPr>
            <a:picLocks noChangeAspect="1"/>
          </p:cNvPicPr>
          <p:nvPr/>
        </p:nvPicPr>
        <p:blipFill>
          <a:blip r:embed="rId2"/>
          <a:stretch>
            <a:fillRect/>
          </a:stretch>
        </p:blipFill>
        <p:spPr>
          <a:xfrm>
            <a:off x="455169" y="4631479"/>
            <a:ext cx="6052942" cy="902925"/>
          </a:xfrm>
          <a:prstGeom prst="rect">
            <a:avLst/>
          </a:prstGeom>
        </p:spPr>
      </p:pic>
      <p:sp>
        <p:nvSpPr>
          <p:cNvPr id="2" name="Title 1">
            <a:extLst>
              <a:ext uri="{FF2B5EF4-FFF2-40B4-BE49-F238E27FC236}">
                <a16:creationId xmlns:a16="http://schemas.microsoft.com/office/drawing/2014/main" id="{AAADC8F8-D5F9-E225-F91E-2CBC49C4033F}"/>
              </a:ext>
            </a:extLst>
          </p:cNvPr>
          <p:cNvSpPr>
            <a:spLocks noGrp="1"/>
          </p:cNvSpPr>
          <p:nvPr>
            <p:ph type="title"/>
          </p:nvPr>
        </p:nvSpPr>
        <p:spPr/>
        <p:txBody>
          <a:bodyPr/>
          <a:lstStyle/>
          <a:p>
            <a:r>
              <a:rPr lang="en-CH" dirty="0"/>
              <a:t>Break out the part that varies!</a:t>
            </a:r>
          </a:p>
        </p:txBody>
      </p:sp>
      <p:sp>
        <p:nvSpPr>
          <p:cNvPr id="3" name="Footer Placeholder 2">
            <a:extLst>
              <a:ext uri="{FF2B5EF4-FFF2-40B4-BE49-F238E27FC236}">
                <a16:creationId xmlns:a16="http://schemas.microsoft.com/office/drawing/2014/main" id="{CFFC4BDF-8124-D7B7-3713-FB1CE57FA8B7}"/>
              </a:ext>
            </a:extLst>
          </p:cNvPr>
          <p:cNvSpPr>
            <a:spLocks noGrp="1"/>
          </p:cNvSpPr>
          <p:nvPr>
            <p:ph type="ftr" sz="quarter" idx="11"/>
          </p:nvPr>
        </p:nvSpPr>
        <p:spPr/>
        <p:txBody>
          <a:bodyPr/>
          <a:lstStyle/>
          <a:p>
            <a:r>
              <a:rPr lang="en-US"/>
              <a:t>August 2022, v. 1.0, CC BY-SA 4.0</a:t>
            </a:r>
          </a:p>
        </p:txBody>
      </p:sp>
      <p:pic>
        <p:nvPicPr>
          <p:cNvPr id="6" name="Picture 5">
            <a:extLst>
              <a:ext uri="{FF2B5EF4-FFF2-40B4-BE49-F238E27FC236}">
                <a16:creationId xmlns:a16="http://schemas.microsoft.com/office/drawing/2014/main" id="{FB86B8C8-9EEF-B7DD-3746-0D87BA9D0952}"/>
              </a:ext>
            </a:extLst>
          </p:cNvPr>
          <p:cNvPicPr>
            <a:picLocks noChangeAspect="1"/>
          </p:cNvPicPr>
          <p:nvPr/>
        </p:nvPicPr>
        <p:blipFill rotWithShape="1">
          <a:blip r:embed="rId3"/>
          <a:srcRect r="3088"/>
          <a:stretch/>
        </p:blipFill>
        <p:spPr>
          <a:xfrm>
            <a:off x="6894969" y="1389654"/>
            <a:ext cx="4897638" cy="363140"/>
          </a:xfrm>
          <a:prstGeom prst="rect">
            <a:avLst/>
          </a:prstGeom>
        </p:spPr>
      </p:pic>
      <p:pic>
        <p:nvPicPr>
          <p:cNvPr id="7" name="Picture 6">
            <a:extLst>
              <a:ext uri="{FF2B5EF4-FFF2-40B4-BE49-F238E27FC236}">
                <a16:creationId xmlns:a16="http://schemas.microsoft.com/office/drawing/2014/main" id="{9B7B1C7E-6A31-BFB5-E8BE-0535EA7234E4}"/>
              </a:ext>
            </a:extLst>
          </p:cNvPr>
          <p:cNvPicPr>
            <a:picLocks noChangeAspect="1"/>
          </p:cNvPicPr>
          <p:nvPr/>
        </p:nvPicPr>
        <p:blipFill>
          <a:blip r:embed="rId4"/>
          <a:stretch>
            <a:fillRect/>
          </a:stretch>
        </p:blipFill>
        <p:spPr>
          <a:xfrm>
            <a:off x="6894969" y="1997480"/>
            <a:ext cx="4897638" cy="1101969"/>
          </a:xfrm>
          <a:prstGeom prst="rect">
            <a:avLst/>
          </a:prstGeom>
        </p:spPr>
      </p:pic>
      <p:pic>
        <p:nvPicPr>
          <p:cNvPr id="9" name="Picture 8">
            <a:extLst>
              <a:ext uri="{FF2B5EF4-FFF2-40B4-BE49-F238E27FC236}">
                <a16:creationId xmlns:a16="http://schemas.microsoft.com/office/drawing/2014/main" id="{FA2978C0-7F60-746B-7129-ADF38A49336D}"/>
              </a:ext>
            </a:extLst>
          </p:cNvPr>
          <p:cNvPicPr>
            <a:picLocks noChangeAspect="1"/>
          </p:cNvPicPr>
          <p:nvPr/>
        </p:nvPicPr>
        <p:blipFill>
          <a:blip r:embed="rId5"/>
          <a:stretch>
            <a:fillRect/>
          </a:stretch>
        </p:blipFill>
        <p:spPr>
          <a:xfrm>
            <a:off x="6894969" y="3362184"/>
            <a:ext cx="4917516" cy="2012399"/>
          </a:xfrm>
          <a:prstGeom prst="rect">
            <a:avLst/>
          </a:prstGeom>
        </p:spPr>
      </p:pic>
      <p:pic>
        <p:nvPicPr>
          <p:cNvPr id="14" name="Picture 13">
            <a:extLst>
              <a:ext uri="{FF2B5EF4-FFF2-40B4-BE49-F238E27FC236}">
                <a16:creationId xmlns:a16="http://schemas.microsoft.com/office/drawing/2014/main" id="{6C0A0F14-BB92-34A0-4A64-2A53C5D0B63F}"/>
              </a:ext>
            </a:extLst>
          </p:cNvPr>
          <p:cNvPicPr>
            <a:picLocks noChangeAspect="1"/>
          </p:cNvPicPr>
          <p:nvPr/>
        </p:nvPicPr>
        <p:blipFill>
          <a:blip r:embed="rId6"/>
          <a:stretch>
            <a:fillRect/>
          </a:stretch>
        </p:blipFill>
        <p:spPr>
          <a:xfrm>
            <a:off x="455169" y="1571223"/>
            <a:ext cx="6052942" cy="2983359"/>
          </a:xfrm>
          <a:prstGeom prst="rect">
            <a:avLst/>
          </a:prstGeom>
        </p:spPr>
      </p:pic>
      <p:cxnSp>
        <p:nvCxnSpPr>
          <p:cNvPr id="13" name="Straight Arrow Connector 12">
            <a:extLst>
              <a:ext uri="{FF2B5EF4-FFF2-40B4-BE49-F238E27FC236}">
                <a16:creationId xmlns:a16="http://schemas.microsoft.com/office/drawing/2014/main" id="{5EEEC000-7C70-5A95-C4DE-8DBD8E545962}"/>
              </a:ext>
            </a:extLst>
          </p:cNvPr>
          <p:cNvCxnSpPr>
            <a:cxnSpLocks/>
          </p:cNvCxnSpPr>
          <p:nvPr/>
        </p:nvCxnSpPr>
        <p:spPr>
          <a:xfrm flipH="1">
            <a:off x="5930537" y="1752794"/>
            <a:ext cx="902263" cy="133410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075B8E5-D90D-821C-EE9C-7EAB147D8A5E}"/>
              </a:ext>
            </a:extLst>
          </p:cNvPr>
          <p:cNvCxnSpPr>
            <a:cxnSpLocks/>
          </p:cNvCxnSpPr>
          <p:nvPr/>
        </p:nvCxnSpPr>
        <p:spPr>
          <a:xfrm flipH="1">
            <a:off x="6096000" y="2769326"/>
            <a:ext cx="889200" cy="39363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74C28899-178F-8F59-53A8-B505F064E477}"/>
              </a:ext>
            </a:extLst>
          </p:cNvPr>
          <p:cNvCxnSpPr>
            <a:cxnSpLocks/>
          </p:cNvCxnSpPr>
          <p:nvPr/>
        </p:nvCxnSpPr>
        <p:spPr>
          <a:xfrm flipH="1" flipV="1">
            <a:off x="6156960" y="3438245"/>
            <a:ext cx="841303" cy="49656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25AD72A7-5927-33D7-A8DC-B1B6CAF02AC8}"/>
              </a:ext>
            </a:extLst>
          </p:cNvPr>
          <p:cNvSpPr txBox="1"/>
          <p:nvPr/>
        </p:nvSpPr>
        <p:spPr>
          <a:xfrm>
            <a:off x="455169" y="4115981"/>
            <a:ext cx="10996602" cy="2585323"/>
          </a:xfrm>
          <a:prstGeom prst="rect">
            <a:avLst/>
          </a:prstGeom>
          <a:solidFill>
            <a:schemeClr val="bg1"/>
          </a:solidFill>
        </p:spPr>
        <p:txBody>
          <a:bodyPr wrap="square" rtlCol="0">
            <a:spAutoFit/>
          </a:bodyPr>
          <a:lstStyle/>
          <a:p>
            <a:r>
              <a:rPr lang="en-CH" dirty="0"/>
              <a:t>Open discussion notes:</a:t>
            </a:r>
          </a:p>
          <a:p>
            <a:pPr marL="285750" indent="-285750">
              <a:buFontTx/>
              <a:buChar char="-"/>
            </a:pPr>
            <a:r>
              <a:rPr lang="en-US" dirty="0"/>
              <a:t>By breaking out the parts that can vary (initializers), the model code is much simplified. All you need to do is define the interface for the initialization method</a:t>
            </a:r>
          </a:p>
          <a:p>
            <a:pPr marL="285750" indent="-285750">
              <a:buFontTx/>
              <a:buChar char="-"/>
            </a:pPr>
            <a:r>
              <a:rPr lang="en-US" dirty="0"/>
              <a:t>You can add a new initialization method without touching the model! Changes to the initializers also do not affect the Walker. The code became much more flexible</a:t>
            </a:r>
          </a:p>
          <a:p>
            <a:pPr marL="285750" indent="-285750">
              <a:buFontTx/>
              <a:buChar char="-"/>
            </a:pPr>
            <a:r>
              <a:rPr lang="en-US" dirty="0"/>
              <a:t>We can test the initializer methods much more easily; the model as well, as we can now define a new </a:t>
            </a:r>
            <a:r>
              <a:rPr lang="en-US" dirty="0" err="1"/>
              <a:t>TestInitializer</a:t>
            </a:r>
            <a:r>
              <a:rPr lang="en-US" dirty="0"/>
              <a:t> that sets the ”x” to a convenient initial value</a:t>
            </a:r>
          </a:p>
          <a:p>
            <a:pPr marL="285750" indent="-285750">
              <a:buFontTx/>
              <a:buChar char="-"/>
            </a:pPr>
            <a:r>
              <a:rPr lang="en-US" dirty="0"/>
              <a:t>This pattern is called “dependency injection”</a:t>
            </a:r>
          </a:p>
          <a:p>
            <a:pPr marL="285750" indent="-285750">
              <a:buFontTx/>
              <a:buChar char="-"/>
            </a:pPr>
            <a:r>
              <a:rPr lang="en-US" dirty="0"/>
              <a:t>what to do if one initializer had a parameter?</a:t>
            </a:r>
            <a:endParaRPr lang="en-CH" dirty="0"/>
          </a:p>
        </p:txBody>
      </p:sp>
      <p:sp>
        <p:nvSpPr>
          <p:cNvPr id="24" name="TextBox 23">
            <a:extLst>
              <a:ext uri="{FF2B5EF4-FFF2-40B4-BE49-F238E27FC236}">
                <a16:creationId xmlns:a16="http://schemas.microsoft.com/office/drawing/2014/main" id="{DD6CB9BD-B4E3-3DB2-8449-5B814F8321DD}"/>
              </a:ext>
            </a:extLst>
          </p:cNvPr>
          <p:cNvSpPr txBox="1"/>
          <p:nvPr/>
        </p:nvSpPr>
        <p:spPr>
          <a:xfrm>
            <a:off x="9500844" y="6004438"/>
            <a:ext cx="2235987" cy="646331"/>
          </a:xfrm>
          <a:prstGeom prst="rect">
            <a:avLst/>
          </a:prstGeom>
          <a:solidFill>
            <a:srgbClr val="FFFF00"/>
          </a:solidFill>
        </p:spPr>
        <p:txBody>
          <a:bodyPr wrap="square" rtlCol="0">
            <a:spAutoFit/>
          </a:bodyPr>
          <a:lstStyle/>
          <a:p>
            <a:r>
              <a:rPr lang="en-CH" dirty="0"/>
              <a:t>To be removed from final slide deck</a:t>
            </a:r>
          </a:p>
        </p:txBody>
      </p:sp>
    </p:spTree>
    <p:extLst>
      <p:ext uri="{BB962C8B-B14F-4D97-AF65-F5344CB8AC3E}">
        <p14:creationId xmlns:p14="http://schemas.microsoft.com/office/powerpoint/2010/main" val="36236568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617A1-FDEE-533D-BA10-5B6EC873A85F}"/>
              </a:ext>
            </a:extLst>
          </p:cNvPr>
          <p:cNvSpPr>
            <a:spLocks noGrp="1"/>
          </p:cNvSpPr>
          <p:nvPr>
            <p:ph type="title"/>
          </p:nvPr>
        </p:nvSpPr>
        <p:spPr/>
        <p:txBody>
          <a:bodyPr>
            <a:normAutofit fontScale="90000"/>
          </a:bodyPr>
          <a:lstStyle/>
          <a:p>
            <a:r>
              <a:rPr lang="en-CH" dirty="0"/>
              <a:t>Here the exercise about breaking out the next step probability</a:t>
            </a:r>
          </a:p>
        </p:txBody>
      </p:sp>
      <p:sp>
        <p:nvSpPr>
          <p:cNvPr id="3" name="Footer Placeholder 2">
            <a:extLst>
              <a:ext uri="{FF2B5EF4-FFF2-40B4-BE49-F238E27FC236}">
                <a16:creationId xmlns:a16="http://schemas.microsoft.com/office/drawing/2014/main" id="{28E90020-5BBA-4E72-106A-1F8F7AAA36F9}"/>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18453258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27344-A95F-A0EF-65C2-674B587C28CC}"/>
              </a:ext>
            </a:extLst>
          </p:cNvPr>
          <p:cNvSpPr>
            <a:spLocks noGrp="1"/>
          </p:cNvSpPr>
          <p:nvPr>
            <p:ph type="title"/>
          </p:nvPr>
        </p:nvSpPr>
        <p:spPr/>
        <p:txBody>
          <a:bodyPr/>
          <a:lstStyle/>
          <a:p>
            <a:r>
              <a:rPr lang="en-CH" dirty="0"/>
              <a:t>Persistence</a:t>
            </a:r>
          </a:p>
        </p:txBody>
      </p:sp>
      <p:sp>
        <p:nvSpPr>
          <p:cNvPr id="3" name="Content Placeholder 2">
            <a:extLst>
              <a:ext uri="{FF2B5EF4-FFF2-40B4-BE49-F238E27FC236}">
                <a16:creationId xmlns:a16="http://schemas.microsoft.com/office/drawing/2014/main" id="{722CAA48-B2A8-1563-C973-CB218E7C4371}"/>
              </a:ext>
            </a:extLst>
          </p:cNvPr>
          <p:cNvSpPr>
            <a:spLocks noGrp="1"/>
          </p:cNvSpPr>
          <p:nvPr>
            <p:ph idx="1"/>
          </p:nvPr>
        </p:nvSpPr>
        <p:spPr/>
        <p:txBody>
          <a:bodyPr/>
          <a:lstStyle/>
          <a:p>
            <a:r>
              <a:rPr lang="en-CH" dirty="0"/>
              <a:t>Serialization, show the code</a:t>
            </a:r>
          </a:p>
        </p:txBody>
      </p:sp>
      <p:sp>
        <p:nvSpPr>
          <p:cNvPr id="4" name="Footer Placeholder 3">
            <a:extLst>
              <a:ext uri="{FF2B5EF4-FFF2-40B4-BE49-F238E27FC236}">
                <a16:creationId xmlns:a16="http://schemas.microsoft.com/office/drawing/2014/main" id="{869F9430-59A9-984D-3EFD-8616442FD2D6}"/>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28216345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A5158BDB-D2F3-8E43-9BA0-BF42224F2568}"/>
              </a:ext>
            </a:extLst>
          </p:cNvPr>
          <p:cNvPicPr>
            <a:picLocks noChangeAspect="1"/>
          </p:cNvPicPr>
          <p:nvPr/>
        </p:nvPicPr>
        <p:blipFill>
          <a:blip r:embed="rId2"/>
          <a:stretch>
            <a:fillRect/>
          </a:stretch>
        </p:blipFill>
        <p:spPr>
          <a:xfrm>
            <a:off x="700641" y="1342914"/>
            <a:ext cx="10874765" cy="5351800"/>
          </a:xfrm>
          <a:prstGeom prst="rect">
            <a:avLst/>
          </a:prstGeom>
        </p:spPr>
      </p:pic>
      <p:sp>
        <p:nvSpPr>
          <p:cNvPr id="2" name="Title 1">
            <a:extLst>
              <a:ext uri="{FF2B5EF4-FFF2-40B4-BE49-F238E27FC236}">
                <a16:creationId xmlns:a16="http://schemas.microsoft.com/office/drawing/2014/main" id="{D655C078-252B-AD44-A013-CD733247AA87}"/>
              </a:ext>
            </a:extLst>
          </p:cNvPr>
          <p:cNvSpPr>
            <a:spLocks noGrp="1"/>
          </p:cNvSpPr>
          <p:nvPr>
            <p:ph type="title"/>
          </p:nvPr>
        </p:nvSpPr>
        <p:spPr/>
        <p:txBody>
          <a:bodyPr/>
          <a:lstStyle/>
          <a:p>
            <a:r>
              <a:rPr lang="en-US" dirty="0"/>
              <a:t>Recap: Class structure</a:t>
            </a:r>
          </a:p>
        </p:txBody>
      </p:sp>
      <p:sp>
        <p:nvSpPr>
          <p:cNvPr id="10" name="Right Brace 9">
            <a:extLst>
              <a:ext uri="{FF2B5EF4-FFF2-40B4-BE49-F238E27FC236}">
                <a16:creationId xmlns:a16="http://schemas.microsoft.com/office/drawing/2014/main" id="{4223BB9C-83D7-254C-82EA-1C500CC136E6}"/>
              </a:ext>
            </a:extLst>
          </p:cNvPr>
          <p:cNvSpPr/>
          <p:nvPr/>
        </p:nvSpPr>
        <p:spPr>
          <a:xfrm>
            <a:off x="4991927" y="1489670"/>
            <a:ext cx="378691" cy="1145309"/>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FF0AF074-97C2-2E49-AA21-3FE8DD76C80B}"/>
              </a:ext>
            </a:extLst>
          </p:cNvPr>
          <p:cNvSpPr txBox="1"/>
          <p:nvPr/>
        </p:nvSpPr>
        <p:spPr>
          <a:xfrm>
            <a:off x="5555345" y="1600659"/>
            <a:ext cx="3075709" cy="923330"/>
          </a:xfrm>
          <a:prstGeom prst="rect">
            <a:avLst/>
          </a:prstGeom>
          <a:noFill/>
        </p:spPr>
        <p:txBody>
          <a:bodyPr wrap="square" rtlCol="0">
            <a:spAutoFit/>
          </a:bodyPr>
          <a:lstStyle/>
          <a:p>
            <a:r>
              <a:rPr lang="en-US" dirty="0"/>
              <a:t>The constructor is used to first populate an instance, called by convention “self”</a:t>
            </a:r>
          </a:p>
        </p:txBody>
      </p:sp>
      <p:sp>
        <p:nvSpPr>
          <p:cNvPr id="13" name="Right Brace 12">
            <a:extLst>
              <a:ext uri="{FF2B5EF4-FFF2-40B4-BE49-F238E27FC236}">
                <a16:creationId xmlns:a16="http://schemas.microsoft.com/office/drawing/2014/main" id="{5176A228-0673-964F-829A-4D8E30EAEB4E}"/>
              </a:ext>
            </a:extLst>
          </p:cNvPr>
          <p:cNvSpPr/>
          <p:nvPr/>
        </p:nvSpPr>
        <p:spPr>
          <a:xfrm>
            <a:off x="5895442" y="2802852"/>
            <a:ext cx="378691" cy="1986862"/>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TextBox 13">
            <a:extLst>
              <a:ext uri="{FF2B5EF4-FFF2-40B4-BE49-F238E27FC236}">
                <a16:creationId xmlns:a16="http://schemas.microsoft.com/office/drawing/2014/main" id="{C3CB98BC-05DD-2B4B-BA9D-781CE13DC74B}"/>
              </a:ext>
            </a:extLst>
          </p:cNvPr>
          <p:cNvSpPr txBox="1"/>
          <p:nvPr/>
        </p:nvSpPr>
        <p:spPr>
          <a:xfrm>
            <a:off x="6437088" y="3267007"/>
            <a:ext cx="4055836" cy="923330"/>
          </a:xfrm>
          <a:prstGeom prst="rect">
            <a:avLst/>
          </a:prstGeom>
          <a:noFill/>
        </p:spPr>
        <p:txBody>
          <a:bodyPr wrap="square" rtlCol="0">
            <a:spAutoFit/>
          </a:bodyPr>
          <a:lstStyle/>
          <a:p>
            <a:r>
              <a:rPr lang="en-US" dirty="0"/>
              <a:t>Classes can define “methods”, i.e. functions that have access to the data stored in an instance</a:t>
            </a:r>
          </a:p>
        </p:txBody>
      </p:sp>
      <p:sp>
        <p:nvSpPr>
          <p:cNvPr id="15" name="Right Brace 14">
            <a:extLst>
              <a:ext uri="{FF2B5EF4-FFF2-40B4-BE49-F238E27FC236}">
                <a16:creationId xmlns:a16="http://schemas.microsoft.com/office/drawing/2014/main" id="{6B810C7F-B519-D648-B9C4-AF53D47A0CBA}"/>
              </a:ext>
            </a:extLst>
          </p:cNvPr>
          <p:cNvSpPr/>
          <p:nvPr/>
        </p:nvSpPr>
        <p:spPr>
          <a:xfrm>
            <a:off x="7214509" y="5050308"/>
            <a:ext cx="378691" cy="925949"/>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TextBox 15">
            <a:extLst>
              <a:ext uri="{FF2B5EF4-FFF2-40B4-BE49-F238E27FC236}">
                <a16:creationId xmlns:a16="http://schemas.microsoft.com/office/drawing/2014/main" id="{9B93CD70-2D35-D449-9C82-30356F5E003F}"/>
              </a:ext>
            </a:extLst>
          </p:cNvPr>
          <p:cNvSpPr txBox="1"/>
          <p:nvPr/>
        </p:nvSpPr>
        <p:spPr>
          <a:xfrm>
            <a:off x="7697763" y="5039422"/>
            <a:ext cx="3877643" cy="923330"/>
          </a:xfrm>
          <a:prstGeom prst="rect">
            <a:avLst/>
          </a:prstGeom>
          <a:noFill/>
        </p:spPr>
        <p:txBody>
          <a:bodyPr wrap="square" rtlCol="0">
            <a:spAutoFit/>
          </a:bodyPr>
          <a:lstStyle/>
          <a:p>
            <a:r>
              <a:rPr lang="en-US" dirty="0"/>
              <a:t>A ”class method” can be used to build an instance in some alternative way, e.g. using data from a file</a:t>
            </a:r>
          </a:p>
        </p:txBody>
      </p:sp>
      <p:sp>
        <p:nvSpPr>
          <p:cNvPr id="18" name="Right Brace 17">
            <a:extLst>
              <a:ext uri="{FF2B5EF4-FFF2-40B4-BE49-F238E27FC236}">
                <a16:creationId xmlns:a16="http://schemas.microsoft.com/office/drawing/2014/main" id="{E09457AE-9DE0-DF4C-A045-2D7C7E6AC2DA}"/>
              </a:ext>
            </a:extLst>
          </p:cNvPr>
          <p:cNvSpPr/>
          <p:nvPr/>
        </p:nvSpPr>
        <p:spPr>
          <a:xfrm>
            <a:off x="4662636" y="6231739"/>
            <a:ext cx="378691" cy="462975"/>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TextBox 18">
            <a:extLst>
              <a:ext uri="{FF2B5EF4-FFF2-40B4-BE49-F238E27FC236}">
                <a16:creationId xmlns:a16="http://schemas.microsoft.com/office/drawing/2014/main" id="{EBB31547-8715-5A41-B51D-44D1261177E2}"/>
              </a:ext>
            </a:extLst>
          </p:cNvPr>
          <p:cNvSpPr txBox="1"/>
          <p:nvPr/>
        </p:nvSpPr>
        <p:spPr>
          <a:xfrm>
            <a:off x="5065281" y="6130613"/>
            <a:ext cx="4035176" cy="646331"/>
          </a:xfrm>
          <a:prstGeom prst="rect">
            <a:avLst/>
          </a:prstGeom>
          <a:noFill/>
        </p:spPr>
        <p:txBody>
          <a:bodyPr wrap="square" rtlCol="0">
            <a:spAutoFit/>
          </a:bodyPr>
          <a:lstStyle/>
          <a:p>
            <a:r>
              <a:rPr lang="en-US" dirty="0"/>
              <a:t>Here is how you create instances from the constructor or a class method</a:t>
            </a:r>
          </a:p>
        </p:txBody>
      </p:sp>
      <p:sp>
        <p:nvSpPr>
          <p:cNvPr id="5" name="Footer Placeholder 4">
            <a:extLst>
              <a:ext uri="{FF2B5EF4-FFF2-40B4-BE49-F238E27FC236}">
                <a16:creationId xmlns:a16="http://schemas.microsoft.com/office/drawing/2014/main" id="{6249967B-211D-A145-B9F6-B1F341FDAAAD}"/>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6124794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74A67-2FE6-BC53-6BE8-DBBCE9D05A87}"/>
              </a:ext>
            </a:extLst>
          </p:cNvPr>
          <p:cNvSpPr>
            <a:spLocks noGrp="1"/>
          </p:cNvSpPr>
          <p:nvPr>
            <p:ph type="title"/>
          </p:nvPr>
        </p:nvSpPr>
        <p:spPr/>
        <p:txBody>
          <a:bodyPr/>
          <a:lstStyle/>
          <a:p>
            <a:r>
              <a:rPr lang="en-CH" dirty="0"/>
              <a:t>Architecture discussion?</a:t>
            </a:r>
          </a:p>
        </p:txBody>
      </p:sp>
      <p:sp>
        <p:nvSpPr>
          <p:cNvPr id="3" name="Content Placeholder 2">
            <a:extLst>
              <a:ext uri="{FF2B5EF4-FFF2-40B4-BE49-F238E27FC236}">
                <a16:creationId xmlns:a16="http://schemas.microsoft.com/office/drawing/2014/main" id="{C4C53507-D1D3-6796-3E8D-7988BCAC7822}"/>
              </a:ext>
            </a:extLst>
          </p:cNvPr>
          <p:cNvSpPr>
            <a:spLocks noGrp="1"/>
          </p:cNvSpPr>
          <p:nvPr>
            <p:ph idx="1"/>
          </p:nvPr>
        </p:nvSpPr>
        <p:spPr/>
        <p:txBody>
          <a:bodyPr/>
          <a:lstStyle/>
          <a:p>
            <a:r>
              <a:rPr lang="en-CH" dirty="0"/>
              <a:t>Walker.from_data(data)</a:t>
            </a:r>
          </a:p>
          <a:p>
            <a:r>
              <a:rPr lang="en-CH" dirty="0"/>
              <a:t>walker.fit(data)</a:t>
            </a:r>
          </a:p>
          <a:p>
            <a:r>
              <a:rPr lang="en-CH" dirty="0"/>
              <a:t>walker_from_data(data), return fitted instance</a:t>
            </a:r>
          </a:p>
          <a:p>
            <a:endParaRPr lang="en-CH" dirty="0"/>
          </a:p>
          <a:p>
            <a:endParaRPr lang="en-CH" dirty="0"/>
          </a:p>
          <a:p>
            <a:r>
              <a:rPr lang="en-CH" dirty="0"/>
              <a:t>trajectory from walker</a:t>
            </a:r>
          </a:p>
          <a:p>
            <a:r>
              <a:rPr lang="en-CH" dirty="0"/>
              <a:t>walker.trajectory(n_steps)  (hooks might be useful)</a:t>
            </a:r>
          </a:p>
          <a:p>
            <a:r>
              <a:rPr lang="en-CH" dirty="0"/>
              <a:t>trajectory(walker, n_steps)  (hooks not so useful – just write another trajectory creator)</a:t>
            </a:r>
          </a:p>
        </p:txBody>
      </p:sp>
      <p:sp>
        <p:nvSpPr>
          <p:cNvPr id="4" name="Footer Placeholder 3">
            <a:extLst>
              <a:ext uri="{FF2B5EF4-FFF2-40B4-BE49-F238E27FC236}">
                <a16:creationId xmlns:a16="http://schemas.microsoft.com/office/drawing/2014/main" id="{62542C73-752A-91BA-B219-D3C83DBAE5F9}"/>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8743546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91BFC-02B1-D846-96DA-48696F6D2549}"/>
              </a:ext>
            </a:extLst>
          </p:cNvPr>
          <p:cNvSpPr>
            <a:spLocks noGrp="1"/>
          </p:cNvSpPr>
          <p:nvPr>
            <p:ph type="title"/>
          </p:nvPr>
        </p:nvSpPr>
        <p:spPr>
          <a:xfrm>
            <a:off x="838199" y="365125"/>
            <a:ext cx="11058939" cy="2703027"/>
          </a:xfrm>
        </p:spPr>
        <p:txBody>
          <a:bodyPr>
            <a:normAutofit/>
          </a:bodyPr>
          <a:lstStyle/>
          <a:p>
            <a:r>
              <a:rPr lang="en-US" dirty="0"/>
              <a:t>Separate what varies independently Part 2</a:t>
            </a:r>
            <a:br>
              <a:rPr lang="en-US" dirty="0"/>
            </a:br>
            <a:r>
              <a:rPr lang="en-US" dirty="0"/>
              <a:t>The same principle applies everywhere, including at the level of project</a:t>
            </a:r>
          </a:p>
        </p:txBody>
      </p:sp>
      <p:sp>
        <p:nvSpPr>
          <p:cNvPr id="5" name="Footer Placeholder 4">
            <a:extLst>
              <a:ext uri="{FF2B5EF4-FFF2-40B4-BE49-F238E27FC236}">
                <a16:creationId xmlns:a16="http://schemas.microsoft.com/office/drawing/2014/main" id="{57A3E2C8-05C7-B647-9AA7-DAEDE91910A2}"/>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17247282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Pattern variation by AbsurdWordPreferred on DeviantArt">
            <a:extLst>
              <a:ext uri="{FF2B5EF4-FFF2-40B4-BE49-F238E27FC236}">
                <a16:creationId xmlns:a16="http://schemas.microsoft.com/office/drawing/2014/main" id="{8E0F0458-72BC-6CD7-D12B-7786994BBDA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6961"/>
          <a:stretch/>
        </p:blipFill>
        <p:spPr bwMode="auto">
          <a:xfrm rot="5400000">
            <a:off x="2666999" y="-2667000"/>
            <a:ext cx="6858000" cy="12192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F79DA33-CC1B-DB43-9F38-3B5E12580F71}"/>
              </a:ext>
            </a:extLst>
          </p:cNvPr>
          <p:cNvSpPr>
            <a:spLocks noGrp="1"/>
          </p:cNvSpPr>
          <p:nvPr>
            <p:ph type="ctrTitle"/>
          </p:nvPr>
        </p:nvSpPr>
        <p:spPr>
          <a:xfrm>
            <a:off x="1" y="1096962"/>
            <a:ext cx="12192000" cy="3235325"/>
          </a:xfrm>
        </p:spPr>
        <p:txBody>
          <a:bodyPr>
            <a:normAutofit/>
          </a:bodyPr>
          <a:lstStyle/>
          <a:p>
            <a:r>
              <a:rPr lang="en-US" sz="9600" dirty="0">
                <a:ln w="12700">
                  <a:noFill/>
                </a:ln>
                <a:solidFill>
                  <a:schemeClr val="bg1"/>
                </a:solidFill>
              </a:rPr>
              <a:t>Scientific programming patterns</a:t>
            </a:r>
          </a:p>
        </p:txBody>
      </p:sp>
      <p:sp>
        <p:nvSpPr>
          <p:cNvPr id="3" name="Subtitle 2">
            <a:extLst>
              <a:ext uri="{FF2B5EF4-FFF2-40B4-BE49-F238E27FC236}">
                <a16:creationId xmlns:a16="http://schemas.microsoft.com/office/drawing/2014/main" id="{5A56A4C6-79ED-134E-B9CD-5051BA0F2F5B}"/>
              </a:ext>
            </a:extLst>
          </p:cNvPr>
          <p:cNvSpPr>
            <a:spLocks noGrp="1"/>
          </p:cNvSpPr>
          <p:nvPr>
            <p:ph type="subTitle" idx="1"/>
          </p:nvPr>
        </p:nvSpPr>
        <p:spPr>
          <a:xfrm>
            <a:off x="1524000" y="5275264"/>
            <a:ext cx="9144000" cy="625473"/>
          </a:xfrm>
        </p:spPr>
        <p:txBody>
          <a:bodyPr>
            <a:normAutofit lnSpcReduction="10000"/>
          </a:bodyPr>
          <a:lstStyle/>
          <a:p>
            <a:r>
              <a:rPr lang="en-GB" sz="4000" dirty="0">
                <a:ln w="12700">
                  <a:noFill/>
                </a:ln>
                <a:solidFill>
                  <a:schemeClr val="bg1"/>
                </a:solidFill>
              </a:rPr>
              <a:t>Lisa </a:t>
            </a:r>
            <a:r>
              <a:rPr lang="en-GB" sz="4000" dirty="0" err="1">
                <a:ln w="12700">
                  <a:noFill/>
                </a:ln>
                <a:solidFill>
                  <a:schemeClr val="bg1"/>
                </a:solidFill>
              </a:rPr>
              <a:t>Schwetlick</a:t>
            </a:r>
            <a:r>
              <a:rPr lang="en-GB" sz="4000" dirty="0">
                <a:ln w="12700">
                  <a:noFill/>
                </a:ln>
                <a:solidFill>
                  <a:schemeClr val="bg1"/>
                </a:solidFill>
              </a:rPr>
              <a:t> and </a:t>
            </a:r>
            <a:r>
              <a:rPr lang="en-US" sz="4000" dirty="0">
                <a:ln w="12700">
                  <a:noFill/>
                </a:ln>
                <a:solidFill>
                  <a:schemeClr val="bg1"/>
                </a:solidFill>
              </a:rPr>
              <a:t>Pietro Berkes</a:t>
            </a:r>
          </a:p>
        </p:txBody>
      </p:sp>
    </p:spTree>
    <p:extLst>
      <p:ext uri="{BB962C8B-B14F-4D97-AF65-F5344CB8AC3E}">
        <p14:creationId xmlns:p14="http://schemas.microsoft.com/office/powerpoint/2010/main" val="3696993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191DC60-AF77-2A23-B899-24C973A1898A}"/>
              </a:ext>
            </a:extLst>
          </p:cNvPr>
          <p:cNvSpPr>
            <a:spLocks noGrp="1"/>
          </p:cNvSpPr>
          <p:nvPr>
            <p:ph type="title"/>
          </p:nvPr>
        </p:nvSpPr>
        <p:spPr/>
        <p:txBody>
          <a:bodyPr/>
          <a:lstStyle/>
          <a:p>
            <a:r>
              <a:rPr lang="en-CH" dirty="0"/>
              <a:t>Common concepts in research projects </a:t>
            </a:r>
          </a:p>
        </p:txBody>
      </p:sp>
      <p:sp>
        <p:nvSpPr>
          <p:cNvPr id="5" name="Content Placeholder 4">
            <a:extLst>
              <a:ext uri="{FF2B5EF4-FFF2-40B4-BE49-F238E27FC236}">
                <a16:creationId xmlns:a16="http://schemas.microsoft.com/office/drawing/2014/main" id="{31170862-5565-D641-092A-2E5003B6E77D}"/>
              </a:ext>
            </a:extLst>
          </p:cNvPr>
          <p:cNvSpPr>
            <a:spLocks noGrp="1"/>
          </p:cNvSpPr>
          <p:nvPr>
            <p:ph idx="1"/>
          </p:nvPr>
        </p:nvSpPr>
        <p:spPr/>
        <p:txBody>
          <a:bodyPr>
            <a:normAutofit lnSpcReduction="10000"/>
          </a:bodyPr>
          <a:lstStyle/>
          <a:p>
            <a:r>
              <a:rPr lang="en-CH" dirty="0"/>
              <a:t>break out run parameters and code</a:t>
            </a:r>
          </a:p>
          <a:p>
            <a:pPr lvl="1"/>
            <a:r>
              <a:rPr lang="en-CH" dirty="0"/>
              <a:t>what is parameters injection</a:t>
            </a:r>
          </a:p>
          <a:p>
            <a:pPr lvl="1"/>
            <a:r>
              <a:rPr lang="en-CH" dirty="0"/>
              <a:t>manager code: small amount of code reads the run parameters, create the appropriate classes, injects the parameters, and runs</a:t>
            </a:r>
          </a:p>
          <a:p>
            <a:pPr lvl="1"/>
            <a:r>
              <a:rPr lang="en-CH" dirty="0"/>
              <a:t>it’s a coordination job, all the science is done elsewhere</a:t>
            </a:r>
          </a:p>
          <a:p>
            <a:r>
              <a:rPr lang="en-CH"/>
              <a:t>separate calculation and analysis of results</a:t>
            </a:r>
            <a:endParaRPr lang="en-CH" dirty="0"/>
          </a:p>
          <a:p>
            <a:r>
              <a:rPr lang="en-CH" dirty="0"/>
              <a:t>recurrent research project concepts: projects, experiments, runs</a:t>
            </a:r>
          </a:p>
          <a:p>
            <a:r>
              <a:rPr lang="en-CH" dirty="0"/>
              <a:t>break out data and code</a:t>
            </a:r>
          </a:p>
          <a:p>
            <a:pPr lvl="1"/>
            <a:r>
              <a:rPr lang="en-CH" dirty="0"/>
              <a:t>data not in git</a:t>
            </a:r>
          </a:p>
          <a:p>
            <a:pPr lvl="1"/>
            <a:r>
              <a:rPr lang="en-CH" dirty="0"/>
              <a:t>what is lineage, versioning</a:t>
            </a:r>
          </a:p>
          <a:p>
            <a:pPr lvl="1"/>
            <a:r>
              <a:rPr lang="en-CH" dirty="0"/>
              <a:t>Some “input” data is common to the whole project</a:t>
            </a:r>
          </a:p>
          <a:p>
            <a:pPr lvl="1"/>
            <a:endParaRPr lang="en-CH" dirty="0"/>
          </a:p>
          <a:p>
            <a:endParaRPr lang="en-CH" dirty="0"/>
          </a:p>
        </p:txBody>
      </p:sp>
      <p:sp>
        <p:nvSpPr>
          <p:cNvPr id="3" name="Footer Placeholder 2">
            <a:extLst>
              <a:ext uri="{FF2B5EF4-FFF2-40B4-BE49-F238E27FC236}">
                <a16:creationId xmlns:a16="http://schemas.microsoft.com/office/drawing/2014/main" id="{00267B41-635A-388E-D9BA-2640D2E805F0}"/>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20162363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91BFC-02B1-D846-96DA-48696F6D2549}"/>
              </a:ext>
            </a:extLst>
          </p:cNvPr>
          <p:cNvSpPr>
            <a:spLocks noGrp="1"/>
          </p:cNvSpPr>
          <p:nvPr>
            <p:ph type="title"/>
          </p:nvPr>
        </p:nvSpPr>
        <p:spPr>
          <a:xfrm>
            <a:off x="838199" y="365125"/>
            <a:ext cx="11058939" cy="1544791"/>
          </a:xfrm>
        </p:spPr>
        <p:txBody>
          <a:bodyPr/>
          <a:lstStyle/>
          <a:p>
            <a:r>
              <a:rPr lang="en-US" dirty="0"/>
              <a:t>Keep things open for extension</a:t>
            </a:r>
          </a:p>
        </p:txBody>
      </p:sp>
      <p:sp>
        <p:nvSpPr>
          <p:cNvPr id="5" name="Footer Placeholder 4">
            <a:extLst>
              <a:ext uri="{FF2B5EF4-FFF2-40B4-BE49-F238E27FC236}">
                <a16:creationId xmlns:a16="http://schemas.microsoft.com/office/drawing/2014/main" id="{E72598FC-C531-8444-A6F6-18DEC1AAED6F}"/>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26217669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0E596D-8A3B-A1BF-6ECB-204E7790D3EA}"/>
              </a:ext>
            </a:extLst>
          </p:cNvPr>
          <p:cNvSpPr>
            <a:spLocks noGrp="1"/>
          </p:cNvSpPr>
          <p:nvPr>
            <p:ph type="title"/>
          </p:nvPr>
        </p:nvSpPr>
        <p:spPr/>
        <p:txBody>
          <a:bodyPr/>
          <a:lstStyle/>
          <a:p>
            <a:r>
              <a:rPr lang="en-CH" dirty="0"/>
              <a:t>Hooks patterns</a:t>
            </a:r>
          </a:p>
        </p:txBody>
      </p:sp>
      <p:sp>
        <p:nvSpPr>
          <p:cNvPr id="3" name="Content Placeholder 2">
            <a:extLst>
              <a:ext uri="{FF2B5EF4-FFF2-40B4-BE49-F238E27FC236}">
                <a16:creationId xmlns:a16="http://schemas.microsoft.com/office/drawing/2014/main" id="{11000BDC-6EF1-2F8E-3F87-DE0E5802C217}"/>
              </a:ext>
            </a:extLst>
          </p:cNvPr>
          <p:cNvSpPr>
            <a:spLocks noGrp="1"/>
          </p:cNvSpPr>
          <p:nvPr>
            <p:ph idx="1"/>
          </p:nvPr>
        </p:nvSpPr>
        <p:spPr/>
        <p:txBody>
          <a:bodyPr/>
          <a:lstStyle/>
          <a:p>
            <a:r>
              <a:rPr lang="en-CH" dirty="0"/>
              <a:t>common cases:</a:t>
            </a:r>
          </a:p>
          <a:p>
            <a:pPr lvl="1"/>
            <a:r>
              <a:rPr lang="en-CH" dirty="0"/>
              <a:t>in graph traversing algorithms (e.g., depth-first search) the graph traversing is generic, but the operation to be done with the data on the nodes is specific to the application. Graph libraries often implement the traverversing, and allow implementing the operation through hooks (hook when first visiting node, and when all children are visited on the way back)</a:t>
            </a:r>
          </a:p>
          <a:p>
            <a:pPr lvl="1"/>
            <a:r>
              <a:rPr lang="en-CH" dirty="0"/>
              <a:t>in some </a:t>
            </a:r>
            <a:r>
              <a:rPr lang="en-CH"/>
              <a:t>UI frameworks, </a:t>
            </a:r>
            <a:r>
              <a:rPr lang="en-CH" dirty="0"/>
              <a:t>hooks can be added to react to certain UI events</a:t>
            </a:r>
          </a:p>
        </p:txBody>
      </p:sp>
      <p:sp>
        <p:nvSpPr>
          <p:cNvPr id="4" name="Footer Placeholder 3">
            <a:extLst>
              <a:ext uri="{FF2B5EF4-FFF2-40B4-BE49-F238E27FC236}">
                <a16:creationId xmlns:a16="http://schemas.microsoft.com/office/drawing/2014/main" id="{B8D15784-55B3-B2AE-5234-6B5A6043ACDB}"/>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20264494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D8299-C064-E346-BEBE-9DAB3087040F}"/>
              </a:ext>
            </a:extLst>
          </p:cNvPr>
          <p:cNvSpPr>
            <a:spLocks noGrp="1"/>
          </p:cNvSpPr>
          <p:nvPr>
            <p:ph type="title"/>
          </p:nvPr>
        </p:nvSpPr>
        <p:spPr/>
        <p:txBody>
          <a:bodyPr>
            <a:normAutofit/>
          </a:bodyPr>
          <a:lstStyle/>
          <a:p>
            <a:pPr algn="ctr"/>
            <a:r>
              <a:rPr lang="en-US" sz="6000" dirty="0"/>
              <a:t>Thank you!</a:t>
            </a:r>
          </a:p>
        </p:txBody>
      </p:sp>
      <p:pic>
        <p:nvPicPr>
          <p:cNvPr id="3" name="Picture 2">
            <a:extLst>
              <a:ext uri="{FF2B5EF4-FFF2-40B4-BE49-F238E27FC236}">
                <a16:creationId xmlns:a16="http://schemas.microsoft.com/office/drawing/2014/main" id="{F6B7FA83-C3CC-4544-8708-CF191874A579}"/>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3530600" y="2502848"/>
            <a:ext cx="5130800" cy="3617022"/>
          </a:xfrm>
          <a:prstGeom prst="rect">
            <a:avLst/>
          </a:prstGeom>
        </p:spPr>
      </p:pic>
      <p:sp>
        <p:nvSpPr>
          <p:cNvPr id="6" name="Footer Placeholder 5">
            <a:extLst>
              <a:ext uri="{FF2B5EF4-FFF2-40B4-BE49-F238E27FC236}">
                <a16:creationId xmlns:a16="http://schemas.microsoft.com/office/drawing/2014/main" id="{A25AC237-5290-1340-9598-42A814BA3F3E}"/>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1542129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71C20-05F0-E065-5EE4-21C7F89BE24E}"/>
              </a:ext>
            </a:extLst>
          </p:cNvPr>
          <p:cNvSpPr>
            <a:spLocks noGrp="1"/>
          </p:cNvSpPr>
          <p:nvPr>
            <p:ph type="title"/>
          </p:nvPr>
        </p:nvSpPr>
        <p:spPr/>
        <p:txBody>
          <a:bodyPr/>
          <a:lstStyle/>
          <a:p>
            <a:endParaRPr lang="en-CH"/>
          </a:p>
        </p:txBody>
      </p:sp>
      <p:sp>
        <p:nvSpPr>
          <p:cNvPr id="3" name="Content Placeholder 2">
            <a:extLst>
              <a:ext uri="{FF2B5EF4-FFF2-40B4-BE49-F238E27FC236}">
                <a16:creationId xmlns:a16="http://schemas.microsoft.com/office/drawing/2014/main" id="{B1FE7EAF-020A-B018-3D2A-9C20C44A42B0}"/>
              </a:ext>
            </a:extLst>
          </p:cNvPr>
          <p:cNvSpPr>
            <a:spLocks noGrp="1"/>
          </p:cNvSpPr>
          <p:nvPr>
            <p:ph idx="1"/>
          </p:nvPr>
        </p:nvSpPr>
        <p:spPr/>
        <p:txBody>
          <a:bodyPr/>
          <a:lstStyle/>
          <a:p>
            <a:endParaRPr lang="en-CH"/>
          </a:p>
        </p:txBody>
      </p:sp>
      <p:sp>
        <p:nvSpPr>
          <p:cNvPr id="4" name="Footer Placeholder 3">
            <a:extLst>
              <a:ext uri="{FF2B5EF4-FFF2-40B4-BE49-F238E27FC236}">
                <a16:creationId xmlns:a16="http://schemas.microsoft.com/office/drawing/2014/main" id="{DE5E2A70-C411-3864-0484-328C66B990BE}"/>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30434699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93718-BB17-E640-A425-6753072356EF}"/>
              </a:ext>
            </a:extLst>
          </p:cNvPr>
          <p:cNvSpPr>
            <a:spLocks noGrp="1"/>
          </p:cNvSpPr>
          <p:nvPr>
            <p:ph type="title"/>
          </p:nvPr>
        </p:nvSpPr>
        <p:spPr/>
        <p:txBody>
          <a:bodyPr/>
          <a:lstStyle/>
          <a:p>
            <a:r>
              <a:rPr lang="en-US" dirty="0"/>
              <a:t>The good news: you can smell it</a:t>
            </a:r>
          </a:p>
        </p:txBody>
      </p:sp>
      <p:sp>
        <p:nvSpPr>
          <p:cNvPr id="3" name="Content Placeholder 2">
            <a:extLst>
              <a:ext uri="{FF2B5EF4-FFF2-40B4-BE49-F238E27FC236}">
                <a16:creationId xmlns:a16="http://schemas.microsoft.com/office/drawing/2014/main" id="{3A355523-B460-7346-AA56-56F4B80D797D}"/>
              </a:ext>
            </a:extLst>
          </p:cNvPr>
          <p:cNvSpPr>
            <a:spLocks noGrp="1"/>
          </p:cNvSpPr>
          <p:nvPr>
            <p:ph idx="1"/>
          </p:nvPr>
        </p:nvSpPr>
        <p:spPr/>
        <p:txBody>
          <a:bodyPr/>
          <a:lstStyle/>
          <a:p>
            <a:r>
              <a:rPr lang="en-US" dirty="0"/>
              <a:t>You’re here because you started feeling the “code smell”</a:t>
            </a:r>
          </a:p>
          <a:p>
            <a:endParaRPr lang="en-US" dirty="0"/>
          </a:p>
          <a:p>
            <a:r>
              <a:rPr lang="en-US" dirty="0"/>
              <a:t>Scientists in the wild tend to write this… </a:t>
            </a:r>
          </a:p>
          <a:p>
            <a:r>
              <a:rPr lang="en-US" dirty="0"/>
              <a:t>What is the smell of the code in the notebooks?</a:t>
            </a:r>
          </a:p>
        </p:txBody>
      </p:sp>
      <p:pic>
        <p:nvPicPr>
          <p:cNvPr id="5" name="Picture 4">
            <a:extLst>
              <a:ext uri="{FF2B5EF4-FFF2-40B4-BE49-F238E27FC236}">
                <a16:creationId xmlns:a16="http://schemas.microsoft.com/office/drawing/2014/main" id="{2646379C-C1A1-E344-8590-5D67A8F55C0F}"/>
              </a:ext>
            </a:extLst>
          </p:cNvPr>
          <p:cNvPicPr>
            <a:picLocks noChangeAspect="1"/>
          </p:cNvPicPr>
          <p:nvPr/>
        </p:nvPicPr>
        <p:blipFill>
          <a:blip r:embed="rId3"/>
          <a:stretch>
            <a:fillRect/>
          </a:stretch>
        </p:blipFill>
        <p:spPr>
          <a:xfrm>
            <a:off x="0" y="4273395"/>
            <a:ext cx="3876907" cy="2584605"/>
          </a:xfrm>
          <a:prstGeom prst="rect">
            <a:avLst/>
          </a:prstGeom>
        </p:spPr>
      </p:pic>
      <p:sp>
        <p:nvSpPr>
          <p:cNvPr id="7" name="Footer Placeholder 6">
            <a:extLst>
              <a:ext uri="{FF2B5EF4-FFF2-40B4-BE49-F238E27FC236}">
                <a16:creationId xmlns:a16="http://schemas.microsoft.com/office/drawing/2014/main" id="{04E19556-EDD6-5F43-8C75-FAF7FA4BBD43}"/>
              </a:ext>
            </a:extLst>
          </p:cNvPr>
          <p:cNvSpPr>
            <a:spLocks noGrp="1"/>
          </p:cNvSpPr>
          <p:nvPr>
            <p:ph type="ftr" sz="quarter" idx="11"/>
          </p:nvPr>
        </p:nvSpPr>
        <p:spPr/>
        <p:txBody>
          <a:bodyPr/>
          <a:lstStyle/>
          <a:p>
            <a:r>
              <a:rPr lang="en-US"/>
              <a:t>August 2022, v. 1.0, CC BY-SA 4.0</a:t>
            </a:r>
            <a:endParaRPr lang="en-US" dirty="0"/>
          </a:p>
        </p:txBody>
      </p:sp>
    </p:spTree>
    <p:extLst>
      <p:ext uri="{BB962C8B-B14F-4D97-AF65-F5344CB8AC3E}">
        <p14:creationId xmlns:p14="http://schemas.microsoft.com/office/powerpoint/2010/main" val="34358110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AA904-24B5-C24D-8EFF-1AC3FBE84FEB}"/>
              </a:ext>
            </a:extLst>
          </p:cNvPr>
          <p:cNvSpPr>
            <a:spLocks noGrp="1"/>
          </p:cNvSpPr>
          <p:nvPr>
            <p:ph type="title"/>
          </p:nvPr>
        </p:nvSpPr>
        <p:spPr/>
        <p:txBody>
          <a:bodyPr/>
          <a:lstStyle/>
          <a:p>
            <a:r>
              <a:rPr lang="en-US" dirty="0"/>
              <a:t>Objective</a:t>
            </a:r>
          </a:p>
        </p:txBody>
      </p:sp>
      <p:sp>
        <p:nvSpPr>
          <p:cNvPr id="3" name="Content Placeholder 2">
            <a:extLst>
              <a:ext uri="{FF2B5EF4-FFF2-40B4-BE49-F238E27FC236}">
                <a16:creationId xmlns:a16="http://schemas.microsoft.com/office/drawing/2014/main" id="{1EFEF1E2-60E3-5F4A-B22E-41968B8BE949}"/>
              </a:ext>
            </a:extLst>
          </p:cNvPr>
          <p:cNvSpPr>
            <a:spLocks noGrp="1"/>
          </p:cNvSpPr>
          <p:nvPr>
            <p:ph idx="1"/>
          </p:nvPr>
        </p:nvSpPr>
        <p:spPr>
          <a:xfrm>
            <a:off x="838199" y="1825625"/>
            <a:ext cx="7580972" cy="4351338"/>
          </a:xfrm>
        </p:spPr>
        <p:txBody>
          <a:bodyPr/>
          <a:lstStyle/>
          <a:p>
            <a:r>
              <a:rPr lang="en-US" dirty="0"/>
              <a:t>This is a code smell detection crash course for scientific programming</a:t>
            </a:r>
          </a:p>
          <a:p>
            <a:r>
              <a:rPr lang="en-CH" dirty="0"/>
              <a:t>What are you missing? A few patterns that make your code odor as nice as a sunny meadow</a:t>
            </a:r>
            <a:endParaRPr lang="en-US" b="1" dirty="0"/>
          </a:p>
        </p:txBody>
      </p:sp>
      <p:pic>
        <p:nvPicPr>
          <p:cNvPr id="4" name="Picture 3">
            <a:extLst>
              <a:ext uri="{FF2B5EF4-FFF2-40B4-BE49-F238E27FC236}">
                <a16:creationId xmlns:a16="http://schemas.microsoft.com/office/drawing/2014/main" id="{72CE3E31-1842-A343-8EF9-7C6D115F60D9}"/>
              </a:ext>
            </a:extLst>
          </p:cNvPr>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8523250" y="1059366"/>
            <a:ext cx="3865756" cy="5798634"/>
          </a:xfrm>
          <a:prstGeom prst="rect">
            <a:avLst/>
          </a:prstGeom>
        </p:spPr>
      </p:pic>
      <p:sp>
        <p:nvSpPr>
          <p:cNvPr id="7" name="Footer Placeholder 6">
            <a:extLst>
              <a:ext uri="{FF2B5EF4-FFF2-40B4-BE49-F238E27FC236}">
                <a16:creationId xmlns:a16="http://schemas.microsoft.com/office/drawing/2014/main" id="{2FA625D5-F5E2-3A4A-AED4-07F85FEC155F}"/>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383435570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91ECE-6BF7-1880-6DF6-1CDD2F52AA1D}"/>
              </a:ext>
            </a:extLst>
          </p:cNvPr>
          <p:cNvSpPr>
            <a:spLocks noGrp="1"/>
          </p:cNvSpPr>
          <p:nvPr>
            <p:ph type="title"/>
          </p:nvPr>
        </p:nvSpPr>
        <p:spPr/>
        <p:txBody>
          <a:bodyPr/>
          <a:lstStyle/>
          <a:p>
            <a:r>
              <a:rPr lang="en-CH" dirty="0"/>
              <a:t>Schedule option 1</a:t>
            </a:r>
          </a:p>
        </p:txBody>
      </p:sp>
      <p:sp>
        <p:nvSpPr>
          <p:cNvPr id="3" name="Content Placeholder 2">
            <a:extLst>
              <a:ext uri="{FF2B5EF4-FFF2-40B4-BE49-F238E27FC236}">
                <a16:creationId xmlns:a16="http://schemas.microsoft.com/office/drawing/2014/main" id="{1028408A-A9DE-8983-B523-8D33B937AC8B}"/>
              </a:ext>
            </a:extLst>
          </p:cNvPr>
          <p:cNvSpPr>
            <a:spLocks noGrp="1"/>
          </p:cNvSpPr>
          <p:nvPr>
            <p:ph idx="1"/>
          </p:nvPr>
        </p:nvSpPr>
        <p:spPr/>
        <p:txBody>
          <a:bodyPr>
            <a:normAutofit fontScale="70000" lnSpcReduction="20000"/>
          </a:bodyPr>
          <a:lstStyle/>
          <a:p>
            <a:r>
              <a:rPr lang="en-CH" dirty="0"/>
              <a:t>intro</a:t>
            </a:r>
          </a:p>
          <a:p>
            <a:r>
              <a:rPr lang="en-CH" dirty="0"/>
              <a:t>decorators: functions are just like any other value</a:t>
            </a:r>
          </a:p>
          <a:p>
            <a:r>
              <a:rPr lang="en-CH" dirty="0"/>
              <a:t>classes</a:t>
            </a:r>
          </a:p>
          <a:p>
            <a:pPr lvl="1"/>
            <a:r>
              <a:rPr lang="en-CH" dirty="0"/>
              <a:t>put together things that belongs together</a:t>
            </a:r>
          </a:p>
          <a:p>
            <a:pPr lvl="1"/>
            <a:r>
              <a:rPr lang="en-CH" dirty="0"/>
              <a:t>what does not belong? e.g. plotting</a:t>
            </a:r>
          </a:p>
          <a:p>
            <a:pPr lvl="1"/>
            <a:r>
              <a:rPr lang="en-CH" dirty="0"/>
              <a:t>there are many ways to build a class (serialization)</a:t>
            </a:r>
          </a:p>
          <a:p>
            <a:pPr lvl="1"/>
            <a:r>
              <a:rPr lang="en-CH" dirty="0"/>
              <a:t>break out what varies 1 (initializers, solvers, ...)</a:t>
            </a:r>
          </a:p>
          <a:p>
            <a:pPr lvl="2"/>
            <a:r>
              <a:rPr lang="en-CH" dirty="0"/>
              <a:t>what is an interface, duck typing</a:t>
            </a:r>
          </a:p>
          <a:p>
            <a:r>
              <a:rPr lang="en-CH" dirty="0"/>
              <a:t>break out what varies 2</a:t>
            </a:r>
          </a:p>
          <a:p>
            <a:pPr lvl="1"/>
            <a:r>
              <a:rPr lang="en-CH" dirty="0"/>
              <a:t>recurrent research project concepts: projects, experiments, runs</a:t>
            </a:r>
          </a:p>
          <a:p>
            <a:pPr lvl="1"/>
            <a:r>
              <a:rPr lang="en-CH" dirty="0"/>
              <a:t>break out data and code</a:t>
            </a:r>
          </a:p>
          <a:p>
            <a:pPr lvl="2"/>
            <a:r>
              <a:rPr lang="en-CH" dirty="0"/>
              <a:t>what is lineage, versioning</a:t>
            </a:r>
          </a:p>
          <a:p>
            <a:pPr lvl="1"/>
            <a:r>
              <a:rPr lang="en-CH" dirty="0"/>
              <a:t>break out run parameters and code</a:t>
            </a:r>
          </a:p>
          <a:p>
            <a:pPr lvl="2"/>
            <a:r>
              <a:rPr lang="en-CH" dirty="0"/>
              <a:t>what is parameters injection</a:t>
            </a:r>
          </a:p>
          <a:p>
            <a:r>
              <a:rPr lang="en-CH" dirty="0"/>
              <a:t>how is this more flexible?</a:t>
            </a:r>
          </a:p>
          <a:p>
            <a:pPr lvl="1"/>
            <a:r>
              <a:rPr lang="en-CH" dirty="0"/>
              <a:t>imagine you need to make a change</a:t>
            </a:r>
          </a:p>
        </p:txBody>
      </p:sp>
      <p:sp>
        <p:nvSpPr>
          <p:cNvPr id="4" name="Footer Placeholder 3">
            <a:extLst>
              <a:ext uri="{FF2B5EF4-FFF2-40B4-BE49-F238E27FC236}">
                <a16:creationId xmlns:a16="http://schemas.microsoft.com/office/drawing/2014/main" id="{205ABA80-56B6-8F29-3AC1-4B430596A25B}"/>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11493015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91BFC-02B1-D846-96DA-48696F6D2549}"/>
              </a:ext>
            </a:extLst>
          </p:cNvPr>
          <p:cNvSpPr>
            <a:spLocks noGrp="1"/>
          </p:cNvSpPr>
          <p:nvPr>
            <p:ph type="title"/>
          </p:nvPr>
        </p:nvSpPr>
        <p:spPr>
          <a:xfrm>
            <a:off x="838199" y="365125"/>
            <a:ext cx="11058939" cy="1544791"/>
          </a:xfrm>
        </p:spPr>
        <p:txBody>
          <a:bodyPr/>
          <a:lstStyle/>
          <a:p>
            <a:r>
              <a:rPr lang="en-US" dirty="0"/>
              <a:t>Setting up and cleaning up:</a:t>
            </a:r>
            <a:br>
              <a:rPr lang="en-US" dirty="0"/>
            </a:br>
            <a:r>
              <a:rPr lang="en-US" dirty="0"/>
              <a:t>The smell of context managers</a:t>
            </a:r>
          </a:p>
        </p:txBody>
      </p:sp>
      <p:sp>
        <p:nvSpPr>
          <p:cNvPr id="5" name="Footer Placeholder 4">
            <a:extLst>
              <a:ext uri="{FF2B5EF4-FFF2-40B4-BE49-F238E27FC236}">
                <a16:creationId xmlns:a16="http://schemas.microsoft.com/office/drawing/2014/main" id="{E72598FC-C531-8444-A6F6-18DEC1AAED6F}"/>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42039489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D171-B123-94AE-4B28-9B6D6F823DAB}"/>
              </a:ext>
            </a:extLst>
          </p:cNvPr>
          <p:cNvSpPr>
            <a:spLocks noGrp="1"/>
          </p:cNvSpPr>
          <p:nvPr>
            <p:ph type="title"/>
          </p:nvPr>
        </p:nvSpPr>
        <p:spPr/>
        <p:txBody>
          <a:bodyPr/>
          <a:lstStyle/>
          <a:p>
            <a:endParaRPr lang="en-CH"/>
          </a:p>
        </p:txBody>
      </p:sp>
      <p:sp>
        <p:nvSpPr>
          <p:cNvPr id="3" name="Content Placeholder 2">
            <a:extLst>
              <a:ext uri="{FF2B5EF4-FFF2-40B4-BE49-F238E27FC236}">
                <a16:creationId xmlns:a16="http://schemas.microsoft.com/office/drawing/2014/main" id="{C996FF6B-5A7B-A15A-9B72-A7EFF198F414}"/>
              </a:ext>
            </a:extLst>
          </p:cNvPr>
          <p:cNvSpPr>
            <a:spLocks noGrp="1"/>
          </p:cNvSpPr>
          <p:nvPr>
            <p:ph idx="1"/>
          </p:nvPr>
        </p:nvSpPr>
        <p:spPr/>
        <p:txBody>
          <a:bodyPr/>
          <a:lstStyle/>
          <a:p>
            <a:r>
              <a:rPr lang="en-CH" dirty="0"/>
              <a:t>Ask: what’s the smell of classes? what are classes good for</a:t>
            </a:r>
          </a:p>
          <a:p>
            <a:r>
              <a:rPr lang="en-CH" dirty="0"/>
              <a:t>Expected:</a:t>
            </a:r>
          </a:p>
          <a:p>
            <a:pPr lvl="1"/>
            <a:r>
              <a:rPr lang="en-CH" dirty="0"/>
              <a:t>remove repeated parameters (encapsulate things that belong together)</a:t>
            </a:r>
          </a:p>
          <a:p>
            <a:pPr lvl="1"/>
            <a:r>
              <a:rPr lang="en-CH" dirty="0"/>
              <a:t>specialize behavior with inheritance</a:t>
            </a:r>
          </a:p>
          <a:p>
            <a:r>
              <a:rPr lang="en-CH" dirty="0"/>
              <a:t>Ask: what belongs to a class</a:t>
            </a:r>
          </a:p>
        </p:txBody>
      </p:sp>
      <p:sp>
        <p:nvSpPr>
          <p:cNvPr id="4" name="Footer Placeholder 3">
            <a:extLst>
              <a:ext uri="{FF2B5EF4-FFF2-40B4-BE49-F238E27FC236}">
                <a16:creationId xmlns:a16="http://schemas.microsoft.com/office/drawing/2014/main" id="{E9AE67E7-E03F-477A-E688-F4A254F50BBC}"/>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8166737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7-Headed Monster : r/creepy">
            <a:extLst>
              <a:ext uri="{FF2B5EF4-FFF2-40B4-BE49-F238E27FC236}">
                <a16:creationId xmlns:a16="http://schemas.microsoft.com/office/drawing/2014/main" id="{50EE7F39-B7F5-6D45-BA39-CC97ADDA2D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92637" y="136525"/>
            <a:ext cx="5027084" cy="3961342"/>
          </a:xfrm>
          <a:prstGeom prst="rect">
            <a:avLst/>
          </a:prstGeom>
          <a:ln>
            <a:noFill/>
          </a:ln>
          <a:effectLst>
            <a:softEdge rad="176063"/>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97E9979-1556-B34B-881A-B565FEE45E06}"/>
              </a:ext>
            </a:extLst>
          </p:cNvPr>
          <p:cNvSpPr>
            <a:spLocks noGrp="1"/>
          </p:cNvSpPr>
          <p:nvPr>
            <p:ph type="title"/>
          </p:nvPr>
        </p:nvSpPr>
        <p:spPr/>
        <p:txBody>
          <a:bodyPr/>
          <a:lstStyle/>
          <a:p>
            <a:r>
              <a:rPr lang="en-CH" dirty="0"/>
              <a:t>What is wrong with y’all?!</a:t>
            </a:r>
          </a:p>
        </p:txBody>
      </p:sp>
      <p:sp>
        <p:nvSpPr>
          <p:cNvPr id="3" name="Content Placeholder 2">
            <a:extLst>
              <a:ext uri="{FF2B5EF4-FFF2-40B4-BE49-F238E27FC236}">
                <a16:creationId xmlns:a16="http://schemas.microsoft.com/office/drawing/2014/main" id="{CCA5376C-7976-7749-8B76-91848D7FFC83}"/>
              </a:ext>
            </a:extLst>
          </p:cNvPr>
          <p:cNvSpPr>
            <a:spLocks noGrp="1"/>
          </p:cNvSpPr>
          <p:nvPr>
            <p:ph idx="1"/>
          </p:nvPr>
        </p:nvSpPr>
        <p:spPr>
          <a:xfrm>
            <a:off x="838199" y="2215622"/>
            <a:ext cx="10160001" cy="3961342"/>
          </a:xfrm>
        </p:spPr>
        <p:txBody>
          <a:bodyPr>
            <a:normAutofit/>
          </a:bodyPr>
          <a:lstStyle/>
          <a:p>
            <a:r>
              <a:rPr lang="en-CH" dirty="0"/>
              <a:t>You studied the language</a:t>
            </a:r>
          </a:p>
          <a:p>
            <a:r>
              <a:rPr lang="en-CH" dirty="0"/>
              <a:t>You learned the libraries</a:t>
            </a:r>
          </a:p>
          <a:p>
            <a:r>
              <a:rPr lang="en-CH" dirty="0"/>
              <a:t>You coded for months</a:t>
            </a:r>
            <a:br>
              <a:rPr lang="en-CH" dirty="0"/>
            </a:br>
            <a:br>
              <a:rPr lang="en-CH" dirty="0"/>
            </a:br>
            <a:endParaRPr lang="en-CH" dirty="0"/>
          </a:p>
          <a:p>
            <a:r>
              <a:rPr lang="en-CH" dirty="0"/>
              <a:t>And yet the code still feels like a 7-heads apocaliptic monster. Changes are painful, new features break old functionality, reproducing previous results becomes a git-checkout juggling exercise</a:t>
            </a:r>
          </a:p>
          <a:p>
            <a:pPr marL="0" indent="0">
              <a:buNone/>
            </a:pPr>
            <a:endParaRPr lang="en-CH" dirty="0"/>
          </a:p>
        </p:txBody>
      </p:sp>
      <p:sp>
        <p:nvSpPr>
          <p:cNvPr id="4" name="Footer Placeholder 3">
            <a:extLst>
              <a:ext uri="{FF2B5EF4-FFF2-40B4-BE49-F238E27FC236}">
                <a16:creationId xmlns:a16="http://schemas.microsoft.com/office/drawing/2014/main" id="{E82B7834-90D6-B71B-E688-36168C56C080}"/>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193415816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EDF18-8D2B-C04A-A3F7-705AD2FC19D6}"/>
              </a:ext>
            </a:extLst>
          </p:cNvPr>
          <p:cNvSpPr>
            <a:spLocks noGrp="1"/>
          </p:cNvSpPr>
          <p:nvPr>
            <p:ph type="title"/>
          </p:nvPr>
        </p:nvSpPr>
        <p:spPr/>
        <p:txBody>
          <a:bodyPr/>
          <a:lstStyle/>
          <a:p>
            <a:r>
              <a:rPr lang="en-US" dirty="0"/>
              <a:t>The smell of classes</a:t>
            </a:r>
          </a:p>
        </p:txBody>
      </p:sp>
      <p:sp>
        <p:nvSpPr>
          <p:cNvPr id="5" name="TextBox 4">
            <a:extLst>
              <a:ext uri="{FF2B5EF4-FFF2-40B4-BE49-F238E27FC236}">
                <a16:creationId xmlns:a16="http://schemas.microsoft.com/office/drawing/2014/main" id="{17B0B4F9-331F-D045-BD39-23B20355D9A9}"/>
              </a:ext>
            </a:extLst>
          </p:cNvPr>
          <p:cNvSpPr txBox="1"/>
          <p:nvPr/>
        </p:nvSpPr>
        <p:spPr>
          <a:xfrm>
            <a:off x="524533" y="1636654"/>
            <a:ext cx="3105808" cy="1477328"/>
          </a:xfrm>
          <a:prstGeom prst="rect">
            <a:avLst/>
          </a:prstGeom>
          <a:noFill/>
        </p:spPr>
        <p:txBody>
          <a:bodyPr wrap="square" rtlCol="0">
            <a:spAutoFit/>
          </a:bodyPr>
          <a:lstStyle/>
          <a:p>
            <a:r>
              <a:rPr lang="en-US" dirty="0"/>
              <a:t>The same set of parameters is needed for a set of functions. In code calling this function, one needs extra code to keep these parameters in sync.</a:t>
            </a:r>
          </a:p>
        </p:txBody>
      </p:sp>
      <p:cxnSp>
        <p:nvCxnSpPr>
          <p:cNvPr id="8" name="Straight Arrow Connector 7">
            <a:extLst>
              <a:ext uri="{FF2B5EF4-FFF2-40B4-BE49-F238E27FC236}">
                <a16:creationId xmlns:a16="http://schemas.microsoft.com/office/drawing/2014/main" id="{E274D8CF-42A0-4D4F-A711-401771608E29}"/>
              </a:ext>
            </a:extLst>
          </p:cNvPr>
          <p:cNvCxnSpPr>
            <a:cxnSpLocks/>
          </p:cNvCxnSpPr>
          <p:nvPr/>
        </p:nvCxnSpPr>
        <p:spPr>
          <a:xfrm flipV="1">
            <a:off x="3762703" y="1787939"/>
            <a:ext cx="932877" cy="142553"/>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24EF5B1-2BEF-E44B-8A75-4A48BACD4229}"/>
              </a:ext>
            </a:extLst>
          </p:cNvPr>
          <p:cNvSpPr txBox="1"/>
          <p:nvPr/>
        </p:nvSpPr>
        <p:spPr>
          <a:xfrm>
            <a:off x="4141076" y="3830851"/>
            <a:ext cx="2764221" cy="523220"/>
          </a:xfrm>
          <a:prstGeom prst="rect">
            <a:avLst/>
          </a:prstGeom>
          <a:noFill/>
        </p:spPr>
        <p:txBody>
          <a:bodyPr wrap="square" rtlCol="0">
            <a:spAutoFit/>
          </a:bodyPr>
          <a:lstStyle/>
          <a:p>
            <a:pPr algn="ctr"/>
            <a:r>
              <a:rPr lang="en-US" sz="2800" dirty="0"/>
              <a:t>… becomes …</a:t>
            </a:r>
          </a:p>
        </p:txBody>
      </p:sp>
      <p:sp>
        <p:nvSpPr>
          <p:cNvPr id="25" name="TextBox 24">
            <a:extLst>
              <a:ext uri="{FF2B5EF4-FFF2-40B4-BE49-F238E27FC236}">
                <a16:creationId xmlns:a16="http://schemas.microsoft.com/office/drawing/2014/main" id="{6061421A-6BC1-7146-AD0B-6D78E022BE56}"/>
              </a:ext>
            </a:extLst>
          </p:cNvPr>
          <p:cNvSpPr txBox="1"/>
          <p:nvPr/>
        </p:nvSpPr>
        <p:spPr>
          <a:xfrm>
            <a:off x="1217595" y="4932471"/>
            <a:ext cx="4305591" cy="923330"/>
          </a:xfrm>
          <a:prstGeom prst="rect">
            <a:avLst/>
          </a:prstGeom>
          <a:solidFill>
            <a:schemeClr val="accent5">
              <a:lumMod val="60000"/>
              <a:lumOff val="40000"/>
              <a:alpha val="40000"/>
            </a:schemeClr>
          </a:solidFill>
        </p:spPr>
        <p:txBody>
          <a:bodyPr wrap="square" rtlCol="0">
            <a:spAutoFit/>
          </a:bodyPr>
          <a:lstStyle/>
          <a:p>
            <a:r>
              <a:rPr lang="en-US" dirty="0">
                <a:latin typeface="Consolas" panose="020B0609020204030204" pitchFamily="49" charset="0"/>
                <a:cs typeface="Consolas" panose="020B0609020204030204" pitchFamily="49" charset="0"/>
              </a:rPr>
              <a:t>class </a:t>
            </a:r>
            <a:r>
              <a:rPr lang="en-US" dirty="0" err="1">
                <a:latin typeface="Consolas" panose="020B0609020204030204" pitchFamily="49" charset="0"/>
                <a:cs typeface="Consolas" panose="020B0609020204030204" pitchFamily="49" charset="0"/>
              </a:rPr>
              <a:t>Xyz</a:t>
            </a:r>
            <a:r>
              <a:rPr lang="en-US" dirty="0">
                <a:latin typeface="Consolas" panose="020B0609020204030204" pitchFamily="49" charset="0"/>
                <a:cs typeface="Consolas" panose="020B0609020204030204" pitchFamily="49" charset="0"/>
              </a:rPr>
              <a:t>:</a:t>
            </a:r>
          </a:p>
          <a:p>
            <a:r>
              <a:rPr lang="en-US" dirty="0">
                <a:latin typeface="Consolas" panose="020B0609020204030204" pitchFamily="49" charset="0"/>
                <a:cs typeface="Consolas" panose="020B0609020204030204" pitchFamily="49" charset="0"/>
              </a:rPr>
              <a:t>    def __</a:t>
            </a:r>
            <a:r>
              <a:rPr lang="en-US" dirty="0" err="1">
                <a:latin typeface="Consolas" panose="020B0609020204030204" pitchFamily="49" charset="0"/>
                <a:cs typeface="Consolas" panose="020B0609020204030204" pitchFamily="49" charset="0"/>
              </a:rPr>
              <a:t>init</a:t>
            </a:r>
            <a:r>
              <a:rPr lang="en-US" dirty="0">
                <a:latin typeface="Consolas" panose="020B0609020204030204" pitchFamily="49" charset="0"/>
                <a:cs typeface="Consolas" panose="020B0609020204030204" pitchFamily="49" charset="0"/>
              </a:rPr>
              <a:t>__(self, x, y, z):</a:t>
            </a:r>
          </a:p>
          <a:p>
            <a:r>
              <a:rPr lang="en-US" dirty="0">
                <a:latin typeface="Consolas" panose="020B0609020204030204" pitchFamily="49" charset="0"/>
                <a:cs typeface="Consolas" panose="020B0609020204030204" pitchFamily="49" charset="0"/>
              </a:rPr>
              <a:t>        ...</a:t>
            </a:r>
          </a:p>
        </p:txBody>
      </p:sp>
      <p:grpSp>
        <p:nvGrpSpPr>
          <p:cNvPr id="3" name="Group 2">
            <a:extLst>
              <a:ext uri="{FF2B5EF4-FFF2-40B4-BE49-F238E27FC236}">
                <a16:creationId xmlns:a16="http://schemas.microsoft.com/office/drawing/2014/main" id="{B88D4499-21C5-9348-A1DD-535F137BA4DA}"/>
              </a:ext>
            </a:extLst>
          </p:cNvPr>
          <p:cNvGrpSpPr/>
          <p:nvPr/>
        </p:nvGrpSpPr>
        <p:grpSpPr>
          <a:xfrm>
            <a:off x="5004426" y="1494636"/>
            <a:ext cx="4963510" cy="2308324"/>
            <a:chOff x="6441528" y="4249038"/>
            <a:chExt cx="4963510" cy="2308324"/>
          </a:xfrm>
        </p:grpSpPr>
        <p:sp>
          <p:nvSpPr>
            <p:cNvPr id="13" name="TextBox 12">
              <a:extLst>
                <a:ext uri="{FF2B5EF4-FFF2-40B4-BE49-F238E27FC236}">
                  <a16:creationId xmlns:a16="http://schemas.microsoft.com/office/drawing/2014/main" id="{CFCAE921-FCA7-0F46-A84A-563932DD12BD}"/>
                </a:ext>
              </a:extLst>
            </p:cNvPr>
            <p:cNvSpPr txBox="1"/>
            <p:nvPr/>
          </p:nvSpPr>
          <p:spPr>
            <a:xfrm>
              <a:off x="6441528" y="4249038"/>
              <a:ext cx="4963510" cy="2308324"/>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def </a:t>
              </a:r>
              <a:r>
                <a:rPr lang="en-US" dirty="0" err="1">
                  <a:latin typeface="Consolas" panose="020B0609020204030204" pitchFamily="49" charset="0"/>
                  <a:cs typeface="Consolas" panose="020B0609020204030204" pitchFamily="49" charset="0"/>
                </a:rPr>
                <a:t>first_function</a:t>
              </a:r>
              <a:r>
                <a:rPr lang="en-US" dirty="0">
                  <a:latin typeface="Consolas" panose="020B0609020204030204" pitchFamily="49" charset="0"/>
                  <a:cs typeface="Consolas" panose="020B0609020204030204" pitchFamily="49" charset="0"/>
                </a:rPr>
                <a:t>(x, y, z):</a:t>
              </a:r>
            </a:p>
            <a:p>
              <a:r>
                <a:rPr lang="en-US" dirty="0">
                  <a:latin typeface="Consolas" panose="020B0609020204030204" pitchFamily="49" charset="0"/>
                  <a:cs typeface="Consolas" panose="020B0609020204030204" pitchFamily="49" charset="0"/>
                </a:rPr>
                <a:t>    # Something</a:t>
              </a:r>
            </a:p>
            <a:p>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def </a:t>
              </a:r>
              <a:r>
                <a:rPr lang="en-US" dirty="0" err="1">
                  <a:latin typeface="Consolas" panose="020B0609020204030204" pitchFamily="49" charset="0"/>
                  <a:cs typeface="Consolas" panose="020B0609020204030204" pitchFamily="49" charset="0"/>
                </a:rPr>
                <a:t>second_function</a:t>
              </a:r>
              <a:r>
                <a:rPr lang="en-US" dirty="0">
                  <a:latin typeface="Consolas" panose="020B0609020204030204" pitchFamily="49" charset="0"/>
                  <a:cs typeface="Consolas" panose="020B0609020204030204" pitchFamily="49" charset="0"/>
                </a:rPr>
                <a:t>(x, y, z):</a:t>
              </a:r>
            </a:p>
            <a:p>
              <a:r>
                <a:rPr lang="en-US" dirty="0">
                  <a:latin typeface="Consolas" panose="020B0609020204030204" pitchFamily="49" charset="0"/>
                  <a:cs typeface="Consolas" panose="020B0609020204030204" pitchFamily="49" charset="0"/>
                </a:rPr>
                <a:t>    # Something else</a:t>
              </a:r>
            </a:p>
            <a:p>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def </a:t>
              </a:r>
              <a:r>
                <a:rPr lang="en-US" dirty="0" err="1">
                  <a:latin typeface="Consolas" panose="020B0609020204030204" pitchFamily="49" charset="0"/>
                  <a:cs typeface="Consolas" panose="020B0609020204030204" pitchFamily="49" charset="0"/>
                </a:rPr>
                <a:t>third_function</a:t>
              </a:r>
              <a:r>
                <a:rPr lang="en-US" dirty="0">
                  <a:latin typeface="Consolas" panose="020B0609020204030204" pitchFamily="49" charset="0"/>
                  <a:cs typeface="Consolas" panose="020B0609020204030204" pitchFamily="49" charset="0"/>
                </a:rPr>
                <a:t>(x, y, z):</a:t>
              </a:r>
            </a:p>
            <a:p>
              <a:r>
                <a:rPr lang="en-US" dirty="0">
                  <a:latin typeface="Consolas" panose="020B0609020204030204" pitchFamily="49" charset="0"/>
                  <a:cs typeface="Consolas" panose="020B0609020204030204" pitchFamily="49" charset="0"/>
                </a:rPr>
                <a:t>    # Something more</a:t>
              </a:r>
            </a:p>
          </p:txBody>
        </p:sp>
        <p:sp>
          <p:nvSpPr>
            <p:cNvPr id="14" name="Rectangle 13">
              <a:extLst>
                <a:ext uri="{FF2B5EF4-FFF2-40B4-BE49-F238E27FC236}">
                  <a16:creationId xmlns:a16="http://schemas.microsoft.com/office/drawing/2014/main" id="{E8D36D9D-16FD-2B43-8761-333A375C96A8}"/>
                </a:ext>
              </a:extLst>
            </p:cNvPr>
            <p:cNvSpPr/>
            <p:nvPr/>
          </p:nvSpPr>
          <p:spPr>
            <a:xfrm>
              <a:off x="8787963" y="4301218"/>
              <a:ext cx="1144313" cy="317152"/>
            </a:xfrm>
            <a:prstGeom prst="rect">
              <a:avLst/>
            </a:prstGeom>
            <a:solidFill>
              <a:schemeClr val="accent5">
                <a:lumMod val="60000"/>
                <a:lumOff val="40000"/>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57DDC12-4A0E-EB47-83CB-F634B76C2422}"/>
                </a:ext>
              </a:extLst>
            </p:cNvPr>
            <p:cNvSpPr/>
            <p:nvPr/>
          </p:nvSpPr>
          <p:spPr>
            <a:xfrm>
              <a:off x="8923283" y="5119202"/>
              <a:ext cx="1144313" cy="317152"/>
            </a:xfrm>
            <a:prstGeom prst="rect">
              <a:avLst/>
            </a:prstGeom>
            <a:solidFill>
              <a:schemeClr val="accent5">
                <a:lumMod val="60000"/>
                <a:lumOff val="40000"/>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58AA34F-701D-134F-BE88-7548DCD5571F}"/>
                </a:ext>
              </a:extLst>
            </p:cNvPr>
            <p:cNvSpPr/>
            <p:nvPr/>
          </p:nvSpPr>
          <p:spPr>
            <a:xfrm>
              <a:off x="8787963" y="5901700"/>
              <a:ext cx="1144313" cy="317152"/>
            </a:xfrm>
            <a:prstGeom prst="rect">
              <a:avLst/>
            </a:prstGeom>
            <a:solidFill>
              <a:schemeClr val="accent5">
                <a:lumMod val="60000"/>
                <a:lumOff val="40000"/>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3" name="Straight Arrow Connector 22">
            <a:extLst>
              <a:ext uri="{FF2B5EF4-FFF2-40B4-BE49-F238E27FC236}">
                <a16:creationId xmlns:a16="http://schemas.microsoft.com/office/drawing/2014/main" id="{948A3A74-361F-E54D-87DD-1B4A6F197190}"/>
              </a:ext>
            </a:extLst>
          </p:cNvPr>
          <p:cNvCxnSpPr>
            <a:cxnSpLocks/>
          </p:cNvCxnSpPr>
          <p:nvPr/>
        </p:nvCxnSpPr>
        <p:spPr>
          <a:xfrm>
            <a:off x="3770669" y="2507354"/>
            <a:ext cx="924911" cy="9921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44C32CCC-1A39-3B44-8656-97DD6431EC7E}"/>
              </a:ext>
            </a:extLst>
          </p:cNvPr>
          <p:cNvCxnSpPr>
            <a:cxnSpLocks/>
          </p:cNvCxnSpPr>
          <p:nvPr/>
        </p:nvCxnSpPr>
        <p:spPr>
          <a:xfrm>
            <a:off x="3770669" y="3113982"/>
            <a:ext cx="924911" cy="19189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4D562D9C-991B-2C47-96FB-1B128303CADC}"/>
              </a:ext>
            </a:extLst>
          </p:cNvPr>
          <p:cNvSpPr/>
          <p:nvPr/>
        </p:nvSpPr>
        <p:spPr>
          <a:xfrm>
            <a:off x="6222125" y="4424194"/>
            <a:ext cx="3888828" cy="2308324"/>
          </a:xfrm>
          <a:prstGeom prst="rect">
            <a:avLst/>
          </a:prstGeom>
        </p:spPr>
        <p:txBody>
          <a:bodyPr wrap="square">
            <a:spAutoFit/>
          </a:bodyPr>
          <a:lstStyle/>
          <a:p>
            <a:r>
              <a:rPr lang="en-US" dirty="0">
                <a:latin typeface="Consolas" panose="020B0609020204030204" pitchFamily="49" charset="0"/>
                <a:cs typeface="Consolas" panose="020B0609020204030204" pitchFamily="49" charset="0"/>
              </a:rPr>
              <a:t>def </a:t>
            </a:r>
            <a:r>
              <a:rPr lang="en-US" dirty="0" err="1">
                <a:latin typeface="Consolas" panose="020B0609020204030204" pitchFamily="49" charset="0"/>
                <a:cs typeface="Consolas" panose="020B0609020204030204" pitchFamily="49" charset="0"/>
              </a:rPr>
              <a:t>first_function</a:t>
            </a:r>
            <a:r>
              <a:rPr lang="en-US" dirty="0">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xyz</a:t>
            </a:r>
            <a:r>
              <a:rPr lang="en-US" dirty="0">
                <a:latin typeface="Consolas" panose="020B0609020204030204" pitchFamily="49" charset="0"/>
                <a:cs typeface="Consolas" panose="020B0609020204030204" pitchFamily="49" charset="0"/>
              </a:rPr>
              <a:t>):</a:t>
            </a:r>
          </a:p>
          <a:p>
            <a:r>
              <a:rPr lang="en-US" dirty="0">
                <a:latin typeface="Consolas" panose="020B0609020204030204" pitchFamily="49" charset="0"/>
                <a:cs typeface="Consolas" panose="020B0609020204030204" pitchFamily="49" charset="0"/>
              </a:rPr>
              <a:t>    # Something</a:t>
            </a:r>
          </a:p>
          <a:p>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def </a:t>
            </a:r>
            <a:r>
              <a:rPr lang="en-US" dirty="0" err="1">
                <a:latin typeface="Consolas" panose="020B0609020204030204" pitchFamily="49" charset="0"/>
                <a:cs typeface="Consolas" panose="020B0609020204030204" pitchFamily="49" charset="0"/>
              </a:rPr>
              <a:t>second_function</a:t>
            </a:r>
            <a:r>
              <a:rPr lang="en-US" dirty="0">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xyz</a:t>
            </a:r>
            <a:r>
              <a:rPr lang="en-US" dirty="0">
                <a:latin typeface="Consolas" panose="020B0609020204030204" pitchFamily="49" charset="0"/>
                <a:cs typeface="Consolas" panose="020B0609020204030204" pitchFamily="49" charset="0"/>
              </a:rPr>
              <a:t>):</a:t>
            </a:r>
          </a:p>
          <a:p>
            <a:r>
              <a:rPr lang="en-US" dirty="0">
                <a:latin typeface="Consolas" panose="020B0609020204030204" pitchFamily="49" charset="0"/>
                <a:cs typeface="Consolas" panose="020B0609020204030204" pitchFamily="49" charset="0"/>
              </a:rPr>
              <a:t>    # Something else</a:t>
            </a:r>
          </a:p>
          <a:p>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def </a:t>
            </a:r>
            <a:r>
              <a:rPr lang="en-US" dirty="0" err="1">
                <a:latin typeface="Consolas" panose="020B0609020204030204" pitchFamily="49" charset="0"/>
                <a:cs typeface="Consolas" panose="020B0609020204030204" pitchFamily="49" charset="0"/>
              </a:rPr>
              <a:t>third_function</a:t>
            </a:r>
            <a:r>
              <a:rPr lang="en-US" dirty="0">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xyz</a:t>
            </a:r>
            <a:r>
              <a:rPr lang="en-US" dirty="0">
                <a:latin typeface="Consolas" panose="020B0609020204030204" pitchFamily="49" charset="0"/>
                <a:cs typeface="Consolas" panose="020B0609020204030204" pitchFamily="49" charset="0"/>
              </a:rPr>
              <a:t>):</a:t>
            </a:r>
          </a:p>
          <a:p>
            <a:r>
              <a:rPr lang="en-US" dirty="0">
                <a:latin typeface="Consolas" panose="020B0609020204030204" pitchFamily="49" charset="0"/>
                <a:cs typeface="Consolas" panose="020B0609020204030204" pitchFamily="49" charset="0"/>
              </a:rPr>
              <a:t>    # Something more</a:t>
            </a:r>
          </a:p>
        </p:txBody>
      </p:sp>
      <p:sp>
        <p:nvSpPr>
          <p:cNvPr id="7" name="Footer Placeholder 6">
            <a:extLst>
              <a:ext uri="{FF2B5EF4-FFF2-40B4-BE49-F238E27FC236}">
                <a16:creationId xmlns:a16="http://schemas.microsoft.com/office/drawing/2014/main" id="{39BE6459-BCFF-A246-A10B-50E7C7B57158}"/>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13774288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C5D08-46B4-1F40-8F22-AEFEF2789860}"/>
              </a:ext>
            </a:extLst>
          </p:cNvPr>
          <p:cNvSpPr>
            <a:spLocks noGrp="1"/>
          </p:cNvSpPr>
          <p:nvPr>
            <p:ph type="title"/>
          </p:nvPr>
        </p:nvSpPr>
        <p:spPr/>
        <p:txBody>
          <a:bodyPr/>
          <a:lstStyle/>
          <a:p>
            <a:r>
              <a:rPr lang="en-US" dirty="0"/>
              <a:t>Go to “classes” notebooks</a:t>
            </a:r>
          </a:p>
        </p:txBody>
      </p:sp>
      <p:sp>
        <p:nvSpPr>
          <p:cNvPr id="5" name="Footer Placeholder 4">
            <a:extLst>
              <a:ext uri="{FF2B5EF4-FFF2-40B4-BE49-F238E27FC236}">
                <a16:creationId xmlns:a16="http://schemas.microsoft.com/office/drawing/2014/main" id="{F34FF760-6DB9-3B4A-951D-B999EFAE5F06}"/>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370471960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22921-FC30-9B40-8B90-82A88EADBFEB}"/>
              </a:ext>
            </a:extLst>
          </p:cNvPr>
          <p:cNvSpPr>
            <a:spLocks noGrp="1"/>
          </p:cNvSpPr>
          <p:nvPr>
            <p:ph type="title"/>
          </p:nvPr>
        </p:nvSpPr>
        <p:spPr/>
        <p:txBody>
          <a:bodyPr/>
          <a:lstStyle/>
          <a:p>
            <a:r>
              <a:rPr lang="en-US" dirty="0"/>
              <a:t>Recap: Classes</a:t>
            </a:r>
          </a:p>
        </p:txBody>
      </p:sp>
      <p:sp>
        <p:nvSpPr>
          <p:cNvPr id="3" name="Content Placeholder 2">
            <a:extLst>
              <a:ext uri="{FF2B5EF4-FFF2-40B4-BE49-F238E27FC236}">
                <a16:creationId xmlns:a16="http://schemas.microsoft.com/office/drawing/2014/main" id="{5F500064-D822-F748-A725-F117F651D03E}"/>
              </a:ext>
            </a:extLst>
          </p:cNvPr>
          <p:cNvSpPr>
            <a:spLocks noGrp="1"/>
          </p:cNvSpPr>
          <p:nvPr>
            <p:ph idx="1"/>
          </p:nvPr>
        </p:nvSpPr>
        <p:spPr/>
        <p:txBody>
          <a:bodyPr/>
          <a:lstStyle/>
          <a:p>
            <a:r>
              <a:rPr lang="en-US" dirty="0"/>
              <a:t>Classes are used to get rid of set of parameters that belong together and are passed over and over to a set of functions</a:t>
            </a:r>
          </a:p>
          <a:p>
            <a:r>
              <a:rPr lang="en-US" dirty="0"/>
              <a:t>Classes are templates for bundles of data and “methods”, i.e. functions that have access to the data stored in an instance</a:t>
            </a:r>
          </a:p>
          <a:p>
            <a:r>
              <a:rPr lang="en-US" dirty="0"/>
              <a:t>A ”class method” is used to build an instance in some alternative way, e.g. using data from a file</a:t>
            </a:r>
          </a:p>
          <a:p>
            <a:pPr marL="0" indent="0">
              <a:buNone/>
            </a:pPr>
            <a:endParaRPr lang="en-US" dirty="0"/>
          </a:p>
        </p:txBody>
      </p:sp>
      <p:sp>
        <p:nvSpPr>
          <p:cNvPr id="6" name="Footer Placeholder 5">
            <a:extLst>
              <a:ext uri="{FF2B5EF4-FFF2-40B4-BE49-F238E27FC236}">
                <a16:creationId xmlns:a16="http://schemas.microsoft.com/office/drawing/2014/main" id="{B5F1F0F2-1D1E-BF4E-A880-057186EFAA9A}"/>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42272351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2BDDC-CA71-6D4F-817D-CA28B7747EFD}"/>
              </a:ext>
            </a:extLst>
          </p:cNvPr>
          <p:cNvSpPr>
            <a:spLocks noGrp="1"/>
          </p:cNvSpPr>
          <p:nvPr>
            <p:ph type="title"/>
          </p:nvPr>
        </p:nvSpPr>
        <p:spPr/>
        <p:txBody>
          <a:bodyPr/>
          <a:lstStyle/>
          <a:p>
            <a:r>
              <a:rPr lang="en-US" dirty="0"/>
              <a:t>Another smell of classes</a:t>
            </a:r>
          </a:p>
        </p:txBody>
      </p:sp>
      <p:sp>
        <p:nvSpPr>
          <p:cNvPr id="13" name="TextBox 12">
            <a:extLst>
              <a:ext uri="{FF2B5EF4-FFF2-40B4-BE49-F238E27FC236}">
                <a16:creationId xmlns:a16="http://schemas.microsoft.com/office/drawing/2014/main" id="{2361AA3E-AECA-034C-9951-831696127D54}"/>
              </a:ext>
            </a:extLst>
          </p:cNvPr>
          <p:cNvSpPr txBox="1"/>
          <p:nvPr/>
        </p:nvSpPr>
        <p:spPr>
          <a:xfrm>
            <a:off x="1407120" y="1721620"/>
            <a:ext cx="3105808" cy="646331"/>
          </a:xfrm>
          <a:prstGeom prst="rect">
            <a:avLst/>
          </a:prstGeom>
          <a:noFill/>
        </p:spPr>
        <p:txBody>
          <a:bodyPr wrap="square" rtlCol="0">
            <a:spAutoFit/>
          </a:bodyPr>
          <a:lstStyle/>
          <a:p>
            <a:r>
              <a:rPr lang="en-US" dirty="0"/>
              <a:t>Several “specializations” of conceptually similar functions</a:t>
            </a:r>
          </a:p>
        </p:txBody>
      </p:sp>
      <p:cxnSp>
        <p:nvCxnSpPr>
          <p:cNvPr id="14" name="Straight Arrow Connector 13">
            <a:extLst>
              <a:ext uri="{FF2B5EF4-FFF2-40B4-BE49-F238E27FC236}">
                <a16:creationId xmlns:a16="http://schemas.microsoft.com/office/drawing/2014/main" id="{0278F678-EFFD-3542-89F5-B9902B750C7A}"/>
              </a:ext>
            </a:extLst>
          </p:cNvPr>
          <p:cNvCxnSpPr>
            <a:cxnSpLocks/>
          </p:cNvCxnSpPr>
          <p:nvPr/>
        </p:nvCxnSpPr>
        <p:spPr>
          <a:xfrm flipV="1">
            <a:off x="4473986" y="2044785"/>
            <a:ext cx="826667" cy="1"/>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0E5083F6-2AF8-8544-94BA-9BF1CE04C5D0}"/>
              </a:ext>
            </a:extLst>
          </p:cNvPr>
          <p:cNvSpPr txBox="1"/>
          <p:nvPr/>
        </p:nvSpPr>
        <p:spPr>
          <a:xfrm>
            <a:off x="6252050" y="3650500"/>
            <a:ext cx="2764221" cy="523220"/>
          </a:xfrm>
          <a:prstGeom prst="rect">
            <a:avLst/>
          </a:prstGeom>
          <a:noFill/>
        </p:spPr>
        <p:txBody>
          <a:bodyPr wrap="square" rtlCol="0">
            <a:spAutoFit/>
          </a:bodyPr>
          <a:lstStyle/>
          <a:p>
            <a:pPr algn="ctr"/>
            <a:r>
              <a:rPr lang="en-US" sz="2800" dirty="0"/>
              <a:t>… becomes …</a:t>
            </a:r>
          </a:p>
        </p:txBody>
      </p:sp>
      <p:grpSp>
        <p:nvGrpSpPr>
          <p:cNvPr id="24" name="Group 23">
            <a:extLst>
              <a:ext uri="{FF2B5EF4-FFF2-40B4-BE49-F238E27FC236}">
                <a16:creationId xmlns:a16="http://schemas.microsoft.com/office/drawing/2014/main" id="{DD21185E-3C12-E14E-B806-EC1B40D82E08}"/>
              </a:ext>
            </a:extLst>
          </p:cNvPr>
          <p:cNvGrpSpPr/>
          <p:nvPr/>
        </p:nvGrpSpPr>
        <p:grpSpPr>
          <a:xfrm>
            <a:off x="5673995" y="1318438"/>
            <a:ext cx="4569771" cy="2031325"/>
            <a:chOff x="872024" y="1318438"/>
            <a:chExt cx="4569771" cy="2031325"/>
          </a:xfrm>
        </p:grpSpPr>
        <p:sp>
          <p:nvSpPr>
            <p:cNvPr id="21" name="TextBox 20">
              <a:extLst>
                <a:ext uri="{FF2B5EF4-FFF2-40B4-BE49-F238E27FC236}">
                  <a16:creationId xmlns:a16="http://schemas.microsoft.com/office/drawing/2014/main" id="{A831198E-3D84-F345-B65E-72D1047A5147}"/>
                </a:ext>
              </a:extLst>
            </p:cNvPr>
            <p:cNvSpPr txBox="1"/>
            <p:nvPr/>
          </p:nvSpPr>
          <p:spPr>
            <a:xfrm>
              <a:off x="872024" y="1318438"/>
              <a:ext cx="4569771" cy="2031325"/>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for data in </a:t>
              </a:r>
              <a:r>
                <a:rPr lang="en-US" dirty="0" err="1">
                  <a:latin typeface="Consolas" panose="020B0609020204030204" pitchFamily="49" charset="0"/>
                  <a:cs typeface="Consolas" panose="020B0609020204030204" pitchFamily="49" charset="0"/>
                </a:rPr>
                <a:t>list_of_data</a:t>
              </a:r>
              <a:r>
                <a:rPr lang="en-US" dirty="0">
                  <a:latin typeface="Consolas" panose="020B0609020204030204" pitchFamily="49" charset="0"/>
                  <a:cs typeface="Consolas" panose="020B0609020204030204" pitchFamily="49" charset="0"/>
                </a:rPr>
                <a:t>:</a:t>
              </a:r>
            </a:p>
            <a:p>
              <a:r>
                <a:rPr lang="en-US" dirty="0">
                  <a:latin typeface="Consolas" panose="020B0609020204030204" pitchFamily="49" charset="0"/>
                  <a:cs typeface="Consolas" panose="020B0609020204030204" pitchFamily="49" charset="0"/>
                </a:rPr>
                <a:t>    if data['type'] == 'TYPE1':</a:t>
              </a:r>
            </a:p>
            <a:p>
              <a:r>
                <a:rPr lang="en-US" dirty="0">
                  <a:latin typeface="Consolas" panose="020B0609020204030204" pitchFamily="49" charset="0"/>
                  <a:cs typeface="Consolas" panose="020B0609020204030204" pitchFamily="49" charset="0"/>
                </a:rPr>
                <a:t>        type1_foo(data)</a:t>
              </a:r>
            </a:p>
            <a:p>
              <a:r>
                <a:rPr lang="en-US" dirty="0">
                  <a:latin typeface="Consolas" panose="020B0609020204030204" pitchFamily="49" charset="0"/>
                  <a:cs typeface="Consolas" panose="020B0609020204030204" pitchFamily="49" charset="0"/>
                </a:rPr>
                <a:t>        type1_bar(data)</a:t>
              </a:r>
            </a:p>
            <a:p>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elif</a:t>
              </a:r>
              <a:r>
                <a:rPr lang="en-US" dirty="0">
                  <a:latin typeface="Consolas" panose="020B0609020204030204" pitchFamily="49" charset="0"/>
                  <a:cs typeface="Consolas" panose="020B0609020204030204" pitchFamily="49" charset="0"/>
                </a:rPr>
                <a:t> data['type'] == 'TYPE2':</a:t>
              </a:r>
            </a:p>
            <a:p>
              <a:r>
                <a:rPr lang="en-US" dirty="0">
                  <a:latin typeface="Consolas" panose="020B0609020204030204" pitchFamily="49" charset="0"/>
                  <a:cs typeface="Consolas" panose="020B0609020204030204" pitchFamily="49" charset="0"/>
                </a:rPr>
                <a:t>        type2_foo(data)</a:t>
              </a:r>
            </a:p>
            <a:p>
              <a:r>
                <a:rPr lang="en-US" dirty="0">
                  <a:latin typeface="Consolas" panose="020B0609020204030204" pitchFamily="49" charset="0"/>
                  <a:cs typeface="Consolas" panose="020B0609020204030204" pitchFamily="49" charset="0"/>
                </a:rPr>
                <a:t>        type2_bar(data)       </a:t>
              </a:r>
            </a:p>
          </p:txBody>
        </p:sp>
        <p:sp>
          <p:nvSpPr>
            <p:cNvPr id="22" name="Rectangle 21">
              <a:extLst>
                <a:ext uri="{FF2B5EF4-FFF2-40B4-BE49-F238E27FC236}">
                  <a16:creationId xmlns:a16="http://schemas.microsoft.com/office/drawing/2014/main" id="{4D9D7879-6B8D-E54C-A2B1-B666C44880EC}"/>
                </a:ext>
              </a:extLst>
            </p:cNvPr>
            <p:cNvSpPr/>
            <p:nvPr/>
          </p:nvSpPr>
          <p:spPr>
            <a:xfrm>
              <a:off x="1823504" y="1925033"/>
              <a:ext cx="2101726" cy="550538"/>
            </a:xfrm>
            <a:prstGeom prst="rect">
              <a:avLst/>
            </a:prstGeom>
            <a:solidFill>
              <a:schemeClr val="accent4">
                <a:lumMod val="40000"/>
                <a:lumOff val="60000"/>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6F6890C-D70A-324F-95F8-721565DB8D2B}"/>
                </a:ext>
              </a:extLst>
            </p:cNvPr>
            <p:cNvSpPr/>
            <p:nvPr/>
          </p:nvSpPr>
          <p:spPr>
            <a:xfrm>
              <a:off x="1823504" y="2796542"/>
              <a:ext cx="2101726" cy="550538"/>
            </a:xfrm>
            <a:prstGeom prst="rect">
              <a:avLst/>
            </a:prstGeom>
            <a:solidFill>
              <a:schemeClr val="accent4">
                <a:lumMod val="40000"/>
                <a:lumOff val="60000"/>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a16="http://schemas.microsoft.com/office/drawing/2014/main" id="{2F4156C1-B717-854A-8A93-0D9923CD52CB}"/>
              </a:ext>
            </a:extLst>
          </p:cNvPr>
          <p:cNvGrpSpPr/>
          <p:nvPr/>
        </p:nvGrpSpPr>
        <p:grpSpPr>
          <a:xfrm>
            <a:off x="5673995" y="4465579"/>
            <a:ext cx="4569771" cy="923330"/>
            <a:chOff x="872024" y="1318438"/>
            <a:chExt cx="4569771" cy="923330"/>
          </a:xfrm>
        </p:grpSpPr>
        <p:sp>
          <p:nvSpPr>
            <p:cNvPr id="28" name="TextBox 27">
              <a:extLst>
                <a:ext uri="{FF2B5EF4-FFF2-40B4-BE49-F238E27FC236}">
                  <a16:creationId xmlns:a16="http://schemas.microsoft.com/office/drawing/2014/main" id="{F4D5317D-B401-C640-9DE3-CAF9462D3FDE}"/>
                </a:ext>
              </a:extLst>
            </p:cNvPr>
            <p:cNvSpPr txBox="1"/>
            <p:nvPr/>
          </p:nvSpPr>
          <p:spPr>
            <a:xfrm>
              <a:off x="872024" y="1318438"/>
              <a:ext cx="4569771" cy="923330"/>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for instance in instances:</a:t>
              </a:r>
            </a:p>
            <a:p>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instance.foo</a:t>
              </a:r>
              <a:r>
                <a:rPr lang="en-US" dirty="0">
                  <a:latin typeface="Consolas" panose="020B0609020204030204" pitchFamily="49" charset="0"/>
                  <a:cs typeface="Consolas" panose="020B0609020204030204" pitchFamily="49" charset="0"/>
                </a:rPr>
                <a:t>(data)</a:t>
              </a:r>
            </a:p>
            <a:p>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instance.bar</a:t>
              </a:r>
              <a:r>
                <a:rPr lang="en-US" dirty="0">
                  <a:latin typeface="Consolas" panose="020B0609020204030204" pitchFamily="49" charset="0"/>
                  <a:cs typeface="Consolas" panose="020B0609020204030204" pitchFamily="49" charset="0"/>
                </a:rPr>
                <a:t>(data)</a:t>
              </a:r>
            </a:p>
          </p:txBody>
        </p:sp>
        <p:sp>
          <p:nvSpPr>
            <p:cNvPr id="29" name="Rectangle 28">
              <a:extLst>
                <a:ext uri="{FF2B5EF4-FFF2-40B4-BE49-F238E27FC236}">
                  <a16:creationId xmlns:a16="http://schemas.microsoft.com/office/drawing/2014/main" id="{C35A222D-E3AE-D64D-A138-FD512512247C}"/>
                </a:ext>
              </a:extLst>
            </p:cNvPr>
            <p:cNvSpPr/>
            <p:nvPr/>
          </p:nvSpPr>
          <p:spPr>
            <a:xfrm>
              <a:off x="1450079" y="1665692"/>
              <a:ext cx="2323238" cy="576075"/>
            </a:xfrm>
            <a:prstGeom prst="rect">
              <a:avLst/>
            </a:prstGeom>
            <a:solidFill>
              <a:schemeClr val="accent4">
                <a:lumMod val="40000"/>
                <a:lumOff val="60000"/>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TextBox 30">
            <a:extLst>
              <a:ext uri="{FF2B5EF4-FFF2-40B4-BE49-F238E27FC236}">
                <a16:creationId xmlns:a16="http://schemas.microsoft.com/office/drawing/2014/main" id="{4A0D058F-F2AD-194D-92BC-4295A56C25CF}"/>
              </a:ext>
            </a:extLst>
          </p:cNvPr>
          <p:cNvSpPr txBox="1"/>
          <p:nvPr/>
        </p:nvSpPr>
        <p:spPr>
          <a:xfrm>
            <a:off x="1413150" y="4234747"/>
            <a:ext cx="3105808" cy="2308324"/>
          </a:xfrm>
          <a:prstGeom prst="rect">
            <a:avLst/>
          </a:prstGeom>
          <a:noFill/>
        </p:spPr>
        <p:txBody>
          <a:bodyPr wrap="square" rtlCol="0">
            <a:spAutoFit/>
          </a:bodyPr>
          <a:lstStyle/>
          <a:p>
            <a:r>
              <a:rPr lang="en-US" dirty="0"/>
              <a:t>Classes may have methods with the same interface, the class type determines the “specialization”.</a:t>
            </a:r>
          </a:p>
          <a:p>
            <a:endParaRPr lang="en-US" dirty="0"/>
          </a:p>
          <a:p>
            <a:r>
              <a:rPr lang="en-US" dirty="0"/>
              <a:t>One can even define a hierarchy of classes where some methods are re-used!</a:t>
            </a:r>
          </a:p>
        </p:txBody>
      </p:sp>
      <p:cxnSp>
        <p:nvCxnSpPr>
          <p:cNvPr id="32" name="Straight Arrow Connector 31">
            <a:extLst>
              <a:ext uri="{FF2B5EF4-FFF2-40B4-BE49-F238E27FC236}">
                <a16:creationId xmlns:a16="http://schemas.microsoft.com/office/drawing/2014/main" id="{35FF17AD-610A-1549-8475-6F5301785D20}"/>
              </a:ext>
            </a:extLst>
          </p:cNvPr>
          <p:cNvCxnSpPr>
            <a:cxnSpLocks/>
          </p:cNvCxnSpPr>
          <p:nvPr/>
        </p:nvCxnSpPr>
        <p:spPr>
          <a:xfrm flipV="1">
            <a:off x="4473986" y="4812608"/>
            <a:ext cx="826667" cy="1"/>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 name="Footer Placeholder 4">
            <a:extLst>
              <a:ext uri="{FF2B5EF4-FFF2-40B4-BE49-F238E27FC236}">
                <a16:creationId xmlns:a16="http://schemas.microsoft.com/office/drawing/2014/main" id="{0CB48AB4-8E11-A34D-B985-B670C2C15B53}"/>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284558970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2BDDC-CA71-6D4F-817D-CA28B7747EFD}"/>
              </a:ext>
            </a:extLst>
          </p:cNvPr>
          <p:cNvSpPr>
            <a:spLocks noGrp="1"/>
          </p:cNvSpPr>
          <p:nvPr>
            <p:ph type="title"/>
          </p:nvPr>
        </p:nvSpPr>
        <p:spPr/>
        <p:txBody>
          <a:bodyPr/>
          <a:lstStyle/>
          <a:p>
            <a:r>
              <a:rPr lang="en-US" dirty="0"/>
              <a:t>Another smell of classes – simple example</a:t>
            </a:r>
          </a:p>
        </p:txBody>
      </p:sp>
      <p:sp>
        <p:nvSpPr>
          <p:cNvPr id="13" name="TextBox 12">
            <a:extLst>
              <a:ext uri="{FF2B5EF4-FFF2-40B4-BE49-F238E27FC236}">
                <a16:creationId xmlns:a16="http://schemas.microsoft.com/office/drawing/2014/main" id="{2361AA3E-AECA-034C-9951-831696127D54}"/>
              </a:ext>
            </a:extLst>
          </p:cNvPr>
          <p:cNvSpPr txBox="1"/>
          <p:nvPr/>
        </p:nvSpPr>
        <p:spPr>
          <a:xfrm>
            <a:off x="1407120" y="1721620"/>
            <a:ext cx="3105808" cy="646331"/>
          </a:xfrm>
          <a:prstGeom prst="rect">
            <a:avLst/>
          </a:prstGeom>
          <a:noFill/>
        </p:spPr>
        <p:txBody>
          <a:bodyPr wrap="square" rtlCol="0">
            <a:spAutoFit/>
          </a:bodyPr>
          <a:lstStyle/>
          <a:p>
            <a:r>
              <a:rPr lang="en-US" dirty="0"/>
              <a:t>Several “specializations” of conceptually similar functions</a:t>
            </a:r>
          </a:p>
        </p:txBody>
      </p:sp>
      <p:cxnSp>
        <p:nvCxnSpPr>
          <p:cNvPr id="14" name="Straight Arrow Connector 13">
            <a:extLst>
              <a:ext uri="{FF2B5EF4-FFF2-40B4-BE49-F238E27FC236}">
                <a16:creationId xmlns:a16="http://schemas.microsoft.com/office/drawing/2014/main" id="{0278F678-EFFD-3542-89F5-B9902B750C7A}"/>
              </a:ext>
            </a:extLst>
          </p:cNvPr>
          <p:cNvCxnSpPr>
            <a:cxnSpLocks/>
          </p:cNvCxnSpPr>
          <p:nvPr/>
        </p:nvCxnSpPr>
        <p:spPr>
          <a:xfrm flipV="1">
            <a:off x="4473986" y="2044785"/>
            <a:ext cx="826667" cy="1"/>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0E5083F6-2AF8-8544-94BA-9BF1CE04C5D0}"/>
              </a:ext>
            </a:extLst>
          </p:cNvPr>
          <p:cNvSpPr txBox="1"/>
          <p:nvPr/>
        </p:nvSpPr>
        <p:spPr>
          <a:xfrm>
            <a:off x="6252050" y="3650500"/>
            <a:ext cx="2764221" cy="523220"/>
          </a:xfrm>
          <a:prstGeom prst="rect">
            <a:avLst/>
          </a:prstGeom>
          <a:noFill/>
        </p:spPr>
        <p:txBody>
          <a:bodyPr wrap="square" rtlCol="0">
            <a:spAutoFit/>
          </a:bodyPr>
          <a:lstStyle/>
          <a:p>
            <a:pPr algn="ctr"/>
            <a:r>
              <a:rPr lang="en-US" sz="2800" dirty="0"/>
              <a:t>… becomes …</a:t>
            </a:r>
          </a:p>
        </p:txBody>
      </p:sp>
      <p:grpSp>
        <p:nvGrpSpPr>
          <p:cNvPr id="27" name="Group 26">
            <a:extLst>
              <a:ext uri="{FF2B5EF4-FFF2-40B4-BE49-F238E27FC236}">
                <a16:creationId xmlns:a16="http://schemas.microsoft.com/office/drawing/2014/main" id="{2F4156C1-B717-854A-8A93-0D9923CD52CB}"/>
              </a:ext>
            </a:extLst>
          </p:cNvPr>
          <p:cNvGrpSpPr/>
          <p:nvPr/>
        </p:nvGrpSpPr>
        <p:grpSpPr>
          <a:xfrm>
            <a:off x="5673995" y="4465579"/>
            <a:ext cx="4569771" cy="646332"/>
            <a:chOff x="872024" y="1318438"/>
            <a:chExt cx="4569771" cy="646332"/>
          </a:xfrm>
        </p:grpSpPr>
        <p:sp>
          <p:nvSpPr>
            <p:cNvPr id="28" name="TextBox 27">
              <a:extLst>
                <a:ext uri="{FF2B5EF4-FFF2-40B4-BE49-F238E27FC236}">
                  <a16:creationId xmlns:a16="http://schemas.microsoft.com/office/drawing/2014/main" id="{F4D5317D-B401-C640-9DE3-CAF9462D3FDE}"/>
                </a:ext>
              </a:extLst>
            </p:cNvPr>
            <p:cNvSpPr txBox="1"/>
            <p:nvPr/>
          </p:nvSpPr>
          <p:spPr>
            <a:xfrm>
              <a:off x="872024" y="1318438"/>
              <a:ext cx="4569771" cy="646331"/>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for instance in </a:t>
              </a:r>
              <a:r>
                <a:rPr lang="en-US" dirty="0" err="1">
                  <a:latin typeface="Consolas" panose="020B0609020204030204" pitchFamily="49" charset="0"/>
                  <a:cs typeface="Consolas" panose="020B0609020204030204" pitchFamily="49" charset="0"/>
                </a:rPr>
                <a:t>geometric_objects</a:t>
              </a:r>
              <a:r>
                <a:rPr lang="en-US" dirty="0">
                  <a:latin typeface="Consolas" panose="020B0609020204030204" pitchFamily="49" charset="0"/>
                  <a:cs typeface="Consolas" panose="020B0609020204030204" pitchFamily="49" charset="0"/>
                </a:rPr>
                <a:t>:</a:t>
              </a:r>
            </a:p>
            <a:p>
              <a:r>
                <a:rPr lang="en-US" dirty="0">
                  <a:latin typeface="Consolas" panose="020B0609020204030204" pitchFamily="49" charset="0"/>
                  <a:cs typeface="Consolas" panose="020B0609020204030204" pitchFamily="49" charset="0"/>
                </a:rPr>
                <a:t>    area = </a:t>
              </a:r>
              <a:r>
                <a:rPr lang="en-US" dirty="0" err="1">
                  <a:latin typeface="Consolas" panose="020B0609020204030204" pitchFamily="49" charset="0"/>
                  <a:cs typeface="Consolas" panose="020B0609020204030204" pitchFamily="49" charset="0"/>
                </a:rPr>
                <a:t>instance.area</a:t>
              </a:r>
              <a:r>
                <a:rPr lang="en-US" dirty="0">
                  <a:latin typeface="Consolas" panose="020B0609020204030204" pitchFamily="49" charset="0"/>
                  <a:cs typeface="Consolas" panose="020B0609020204030204" pitchFamily="49" charset="0"/>
                </a:rPr>
                <a:t>()</a:t>
              </a:r>
            </a:p>
          </p:txBody>
        </p:sp>
        <p:sp>
          <p:nvSpPr>
            <p:cNvPr id="29" name="Rectangle 28">
              <a:extLst>
                <a:ext uri="{FF2B5EF4-FFF2-40B4-BE49-F238E27FC236}">
                  <a16:creationId xmlns:a16="http://schemas.microsoft.com/office/drawing/2014/main" id="{C35A222D-E3AE-D64D-A138-FD512512247C}"/>
                </a:ext>
              </a:extLst>
            </p:cNvPr>
            <p:cNvSpPr/>
            <p:nvPr/>
          </p:nvSpPr>
          <p:spPr>
            <a:xfrm>
              <a:off x="1450079" y="1665468"/>
              <a:ext cx="2857660" cy="299302"/>
            </a:xfrm>
            <a:prstGeom prst="rect">
              <a:avLst/>
            </a:prstGeom>
            <a:solidFill>
              <a:schemeClr val="accent4">
                <a:lumMod val="40000"/>
                <a:lumOff val="60000"/>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1" name="TextBox 30">
            <a:extLst>
              <a:ext uri="{FF2B5EF4-FFF2-40B4-BE49-F238E27FC236}">
                <a16:creationId xmlns:a16="http://schemas.microsoft.com/office/drawing/2014/main" id="{4A0D058F-F2AD-194D-92BC-4295A56C25CF}"/>
              </a:ext>
            </a:extLst>
          </p:cNvPr>
          <p:cNvSpPr txBox="1"/>
          <p:nvPr/>
        </p:nvSpPr>
        <p:spPr>
          <a:xfrm>
            <a:off x="1413150" y="4234747"/>
            <a:ext cx="3105808" cy="2308324"/>
          </a:xfrm>
          <a:prstGeom prst="rect">
            <a:avLst/>
          </a:prstGeom>
          <a:noFill/>
        </p:spPr>
        <p:txBody>
          <a:bodyPr wrap="square" rtlCol="0">
            <a:spAutoFit/>
          </a:bodyPr>
          <a:lstStyle/>
          <a:p>
            <a:r>
              <a:rPr lang="en-US" dirty="0"/>
              <a:t>Classes may have methods with the same interface, the class type determines the “specialization”.</a:t>
            </a:r>
          </a:p>
          <a:p>
            <a:endParaRPr lang="en-US" dirty="0"/>
          </a:p>
          <a:p>
            <a:r>
              <a:rPr lang="en-US" dirty="0"/>
              <a:t>One can even define a hierarchy of classes where some methods are re-used!</a:t>
            </a:r>
          </a:p>
        </p:txBody>
      </p:sp>
      <p:cxnSp>
        <p:nvCxnSpPr>
          <p:cNvPr id="32" name="Straight Arrow Connector 31">
            <a:extLst>
              <a:ext uri="{FF2B5EF4-FFF2-40B4-BE49-F238E27FC236}">
                <a16:creationId xmlns:a16="http://schemas.microsoft.com/office/drawing/2014/main" id="{35FF17AD-610A-1549-8475-6F5301785D20}"/>
              </a:ext>
            </a:extLst>
          </p:cNvPr>
          <p:cNvCxnSpPr>
            <a:cxnSpLocks/>
          </p:cNvCxnSpPr>
          <p:nvPr/>
        </p:nvCxnSpPr>
        <p:spPr>
          <a:xfrm flipV="1">
            <a:off x="4473986" y="4812608"/>
            <a:ext cx="826667" cy="1"/>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 name="Footer Placeholder 4">
            <a:extLst>
              <a:ext uri="{FF2B5EF4-FFF2-40B4-BE49-F238E27FC236}">
                <a16:creationId xmlns:a16="http://schemas.microsoft.com/office/drawing/2014/main" id="{0CB48AB4-8E11-A34D-B985-B670C2C15B53}"/>
              </a:ext>
            </a:extLst>
          </p:cNvPr>
          <p:cNvSpPr>
            <a:spLocks noGrp="1"/>
          </p:cNvSpPr>
          <p:nvPr>
            <p:ph type="ftr" sz="quarter" idx="11"/>
          </p:nvPr>
        </p:nvSpPr>
        <p:spPr/>
        <p:txBody>
          <a:bodyPr/>
          <a:lstStyle/>
          <a:p>
            <a:r>
              <a:rPr lang="en-US"/>
              <a:t>August 2022, v. 1.0, CC BY-SA 4.0</a:t>
            </a:r>
          </a:p>
        </p:txBody>
      </p:sp>
      <p:grpSp>
        <p:nvGrpSpPr>
          <p:cNvPr id="3" name="Group 2">
            <a:extLst>
              <a:ext uri="{FF2B5EF4-FFF2-40B4-BE49-F238E27FC236}">
                <a16:creationId xmlns:a16="http://schemas.microsoft.com/office/drawing/2014/main" id="{C6BB8F4C-2E03-EF48-A432-151F648B2A39}"/>
              </a:ext>
            </a:extLst>
          </p:cNvPr>
          <p:cNvGrpSpPr/>
          <p:nvPr/>
        </p:nvGrpSpPr>
        <p:grpSpPr>
          <a:xfrm>
            <a:off x="5673995" y="1318438"/>
            <a:ext cx="4569771" cy="1497156"/>
            <a:chOff x="5673995" y="1318438"/>
            <a:chExt cx="4569771" cy="1497156"/>
          </a:xfrm>
        </p:grpSpPr>
        <p:sp>
          <p:nvSpPr>
            <p:cNvPr id="21" name="TextBox 20">
              <a:extLst>
                <a:ext uri="{FF2B5EF4-FFF2-40B4-BE49-F238E27FC236}">
                  <a16:creationId xmlns:a16="http://schemas.microsoft.com/office/drawing/2014/main" id="{A831198E-3D84-F345-B65E-72D1047A5147}"/>
                </a:ext>
              </a:extLst>
            </p:cNvPr>
            <p:cNvSpPr txBox="1"/>
            <p:nvPr/>
          </p:nvSpPr>
          <p:spPr>
            <a:xfrm>
              <a:off x="5673995" y="1318438"/>
              <a:ext cx="4569771" cy="1477328"/>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for data in </a:t>
              </a:r>
              <a:r>
                <a:rPr lang="en-US" dirty="0" err="1">
                  <a:latin typeface="Consolas" panose="020B0609020204030204" pitchFamily="49" charset="0"/>
                  <a:cs typeface="Consolas" panose="020B0609020204030204" pitchFamily="49" charset="0"/>
                </a:rPr>
                <a:t>geometric_objects</a:t>
              </a:r>
              <a:r>
                <a:rPr lang="en-US" dirty="0">
                  <a:latin typeface="Consolas" panose="020B0609020204030204" pitchFamily="49" charset="0"/>
                  <a:cs typeface="Consolas" panose="020B0609020204030204" pitchFamily="49" charset="0"/>
                </a:rPr>
                <a:t>:</a:t>
              </a:r>
            </a:p>
            <a:p>
              <a:r>
                <a:rPr lang="en-US" dirty="0">
                  <a:latin typeface="Consolas" panose="020B0609020204030204" pitchFamily="49" charset="0"/>
                  <a:cs typeface="Consolas" panose="020B0609020204030204" pitchFamily="49" charset="0"/>
                </a:rPr>
                <a:t>    if data['type'] == ‘SQUARE':</a:t>
              </a:r>
            </a:p>
            <a:p>
              <a:r>
                <a:rPr lang="en-US" dirty="0">
                  <a:latin typeface="Consolas" panose="020B0609020204030204" pitchFamily="49" charset="0"/>
                  <a:cs typeface="Consolas" panose="020B0609020204030204" pitchFamily="49" charset="0"/>
                </a:rPr>
                <a:t>        area = </a:t>
              </a:r>
              <a:r>
                <a:rPr lang="en-US" dirty="0" err="1">
                  <a:latin typeface="Consolas" panose="020B0609020204030204" pitchFamily="49" charset="0"/>
                  <a:cs typeface="Consolas" panose="020B0609020204030204" pitchFamily="49" charset="0"/>
                </a:rPr>
                <a:t>area_square</a:t>
              </a:r>
              <a:r>
                <a:rPr lang="en-US" dirty="0">
                  <a:latin typeface="Consolas" panose="020B0609020204030204" pitchFamily="49" charset="0"/>
                  <a:cs typeface="Consolas" panose="020B0609020204030204" pitchFamily="49" charset="0"/>
                </a:rPr>
                <a:t>(data)</a:t>
              </a:r>
            </a:p>
            <a:p>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elif</a:t>
              </a:r>
              <a:r>
                <a:rPr lang="en-US" dirty="0">
                  <a:latin typeface="Consolas" panose="020B0609020204030204" pitchFamily="49" charset="0"/>
                  <a:cs typeface="Consolas" panose="020B0609020204030204" pitchFamily="49" charset="0"/>
                </a:rPr>
                <a:t> data['type'] == ‘CIRCLE':</a:t>
              </a:r>
            </a:p>
            <a:p>
              <a:r>
                <a:rPr lang="en-US" dirty="0">
                  <a:latin typeface="Consolas" panose="020B0609020204030204" pitchFamily="49" charset="0"/>
                  <a:cs typeface="Consolas" panose="020B0609020204030204" pitchFamily="49" charset="0"/>
                </a:rPr>
                <a:t>        area = </a:t>
              </a:r>
              <a:r>
                <a:rPr lang="en-US" dirty="0" err="1">
                  <a:latin typeface="Consolas" panose="020B0609020204030204" pitchFamily="49" charset="0"/>
                  <a:cs typeface="Consolas" panose="020B0609020204030204" pitchFamily="49" charset="0"/>
                </a:rPr>
                <a:t>area_circle</a:t>
              </a:r>
              <a:r>
                <a:rPr lang="en-US" dirty="0">
                  <a:latin typeface="Consolas" panose="020B0609020204030204" pitchFamily="49" charset="0"/>
                  <a:cs typeface="Consolas" panose="020B0609020204030204" pitchFamily="49" charset="0"/>
                </a:rPr>
                <a:t>(data)</a:t>
              </a:r>
            </a:p>
          </p:txBody>
        </p:sp>
        <p:sp>
          <p:nvSpPr>
            <p:cNvPr id="22" name="Rectangle 21">
              <a:extLst>
                <a:ext uri="{FF2B5EF4-FFF2-40B4-BE49-F238E27FC236}">
                  <a16:creationId xmlns:a16="http://schemas.microsoft.com/office/drawing/2014/main" id="{4D9D7879-6B8D-E54C-A2B1-B666C44880EC}"/>
                </a:ext>
              </a:extLst>
            </p:cNvPr>
            <p:cNvSpPr/>
            <p:nvPr/>
          </p:nvSpPr>
          <p:spPr>
            <a:xfrm>
              <a:off x="6721514" y="1920332"/>
              <a:ext cx="3325456" cy="298474"/>
            </a:xfrm>
            <a:prstGeom prst="rect">
              <a:avLst/>
            </a:prstGeom>
            <a:solidFill>
              <a:schemeClr val="accent4">
                <a:lumMod val="40000"/>
                <a:lumOff val="60000"/>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64E96E3-9BA9-BC46-B2C8-1B0C3ED169CA}"/>
                </a:ext>
              </a:extLst>
            </p:cNvPr>
            <p:cNvSpPr/>
            <p:nvPr/>
          </p:nvSpPr>
          <p:spPr>
            <a:xfrm>
              <a:off x="6721514" y="2517120"/>
              <a:ext cx="3325456" cy="298474"/>
            </a:xfrm>
            <a:prstGeom prst="rect">
              <a:avLst/>
            </a:prstGeom>
            <a:solidFill>
              <a:schemeClr val="accent4">
                <a:lumMod val="40000"/>
                <a:lumOff val="60000"/>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4203789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98283-6898-8949-A5E5-FAEAB23F2B10}"/>
              </a:ext>
            </a:extLst>
          </p:cNvPr>
          <p:cNvSpPr>
            <a:spLocks noGrp="1"/>
          </p:cNvSpPr>
          <p:nvPr>
            <p:ph type="title"/>
          </p:nvPr>
        </p:nvSpPr>
        <p:spPr/>
        <p:txBody>
          <a:bodyPr/>
          <a:lstStyle/>
          <a:p>
            <a:r>
              <a:rPr lang="en-US" dirty="0"/>
              <a:t>Real example: </a:t>
            </a:r>
            <a:r>
              <a:rPr lang="en-US" dirty="0" err="1"/>
              <a:t>sklearn</a:t>
            </a:r>
            <a:endParaRPr lang="en-US" dirty="0"/>
          </a:p>
        </p:txBody>
      </p:sp>
      <p:sp>
        <p:nvSpPr>
          <p:cNvPr id="10" name="Rectangle 9">
            <a:extLst>
              <a:ext uri="{FF2B5EF4-FFF2-40B4-BE49-F238E27FC236}">
                <a16:creationId xmlns:a16="http://schemas.microsoft.com/office/drawing/2014/main" id="{B1A07658-74EB-3F48-A649-9F794CD93FDF}"/>
              </a:ext>
            </a:extLst>
          </p:cNvPr>
          <p:cNvSpPr/>
          <p:nvPr/>
        </p:nvSpPr>
        <p:spPr>
          <a:xfrm>
            <a:off x="419100" y="4832510"/>
            <a:ext cx="2803973" cy="369332"/>
          </a:xfrm>
          <a:prstGeom prst="rect">
            <a:avLst/>
          </a:prstGeom>
        </p:spPr>
        <p:txBody>
          <a:bodyPr wrap="none">
            <a:spAutoFit/>
          </a:bodyPr>
          <a:lstStyle/>
          <a:p>
            <a:r>
              <a:rPr lang="en-US" dirty="0">
                <a:latin typeface="Courier" pitchFamily="2" charset="0"/>
              </a:rPr>
              <a:t>Model score: 0.0066</a:t>
            </a:r>
          </a:p>
        </p:txBody>
      </p:sp>
      <p:pic>
        <p:nvPicPr>
          <p:cNvPr id="11" name="Picture 10">
            <a:extLst>
              <a:ext uri="{FF2B5EF4-FFF2-40B4-BE49-F238E27FC236}">
                <a16:creationId xmlns:a16="http://schemas.microsoft.com/office/drawing/2014/main" id="{27036F10-3ABC-A84C-9C9F-9F9C95E0B6D1}"/>
              </a:ext>
            </a:extLst>
          </p:cNvPr>
          <p:cNvPicPr>
            <a:picLocks noChangeAspect="1"/>
          </p:cNvPicPr>
          <p:nvPr/>
        </p:nvPicPr>
        <p:blipFill>
          <a:blip r:embed="rId2"/>
          <a:stretch>
            <a:fillRect/>
          </a:stretch>
        </p:blipFill>
        <p:spPr>
          <a:xfrm>
            <a:off x="419100" y="1868270"/>
            <a:ext cx="6313522" cy="2783740"/>
          </a:xfrm>
          <a:prstGeom prst="rect">
            <a:avLst/>
          </a:prstGeom>
        </p:spPr>
      </p:pic>
      <p:pic>
        <p:nvPicPr>
          <p:cNvPr id="12" name="Picture 11">
            <a:extLst>
              <a:ext uri="{FF2B5EF4-FFF2-40B4-BE49-F238E27FC236}">
                <a16:creationId xmlns:a16="http://schemas.microsoft.com/office/drawing/2014/main" id="{D2C38351-F844-754F-9B9D-785727D9EDD6}"/>
              </a:ext>
            </a:extLst>
          </p:cNvPr>
          <p:cNvPicPr>
            <a:picLocks noChangeAspect="1"/>
          </p:cNvPicPr>
          <p:nvPr/>
        </p:nvPicPr>
        <p:blipFill>
          <a:blip r:embed="rId3"/>
          <a:stretch>
            <a:fillRect/>
          </a:stretch>
        </p:blipFill>
        <p:spPr>
          <a:xfrm>
            <a:off x="7105649" y="1685390"/>
            <a:ext cx="4665185" cy="2966620"/>
          </a:xfrm>
          <a:prstGeom prst="rect">
            <a:avLst/>
          </a:prstGeom>
        </p:spPr>
      </p:pic>
      <p:sp>
        <p:nvSpPr>
          <p:cNvPr id="13" name="Rectangle 12">
            <a:extLst>
              <a:ext uri="{FF2B5EF4-FFF2-40B4-BE49-F238E27FC236}">
                <a16:creationId xmlns:a16="http://schemas.microsoft.com/office/drawing/2014/main" id="{5465B3B8-52D0-6740-8F3D-0A75DEBFFECD}"/>
              </a:ext>
            </a:extLst>
          </p:cNvPr>
          <p:cNvSpPr/>
          <p:nvPr/>
        </p:nvSpPr>
        <p:spPr>
          <a:xfrm>
            <a:off x="1148576" y="2230244"/>
            <a:ext cx="1873404" cy="278780"/>
          </a:xfrm>
          <a:prstGeom prst="rect">
            <a:avLst/>
          </a:prstGeom>
          <a:solidFill>
            <a:srgbClr val="FFFF00">
              <a:alpha val="3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ooter Placeholder 4">
            <a:extLst>
              <a:ext uri="{FF2B5EF4-FFF2-40B4-BE49-F238E27FC236}">
                <a16:creationId xmlns:a16="http://schemas.microsoft.com/office/drawing/2014/main" id="{4CE5F51A-F019-F745-8D8D-26644991F7C8}"/>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182227433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A6E99F2-A194-0242-9C67-3E7818B4F34E}"/>
              </a:ext>
            </a:extLst>
          </p:cNvPr>
          <p:cNvPicPr>
            <a:picLocks noChangeAspect="1"/>
          </p:cNvPicPr>
          <p:nvPr/>
        </p:nvPicPr>
        <p:blipFill>
          <a:blip r:embed="rId2"/>
          <a:stretch>
            <a:fillRect/>
          </a:stretch>
        </p:blipFill>
        <p:spPr>
          <a:xfrm>
            <a:off x="419100" y="1868270"/>
            <a:ext cx="6329931" cy="2733634"/>
          </a:xfrm>
          <a:prstGeom prst="rect">
            <a:avLst/>
          </a:prstGeom>
        </p:spPr>
      </p:pic>
      <p:pic>
        <p:nvPicPr>
          <p:cNvPr id="6" name="Picture 5">
            <a:extLst>
              <a:ext uri="{FF2B5EF4-FFF2-40B4-BE49-F238E27FC236}">
                <a16:creationId xmlns:a16="http://schemas.microsoft.com/office/drawing/2014/main" id="{32164370-17F3-E641-8332-E85828ABED83}"/>
              </a:ext>
            </a:extLst>
          </p:cNvPr>
          <p:cNvPicPr>
            <a:picLocks noChangeAspect="1"/>
          </p:cNvPicPr>
          <p:nvPr/>
        </p:nvPicPr>
        <p:blipFill>
          <a:blip r:embed="rId3"/>
          <a:stretch>
            <a:fillRect/>
          </a:stretch>
        </p:blipFill>
        <p:spPr>
          <a:xfrm>
            <a:off x="7105649" y="1685390"/>
            <a:ext cx="4665186" cy="2966620"/>
          </a:xfrm>
          <a:prstGeom prst="rect">
            <a:avLst/>
          </a:prstGeom>
        </p:spPr>
      </p:pic>
      <p:sp>
        <p:nvSpPr>
          <p:cNvPr id="2" name="Title 1">
            <a:extLst>
              <a:ext uri="{FF2B5EF4-FFF2-40B4-BE49-F238E27FC236}">
                <a16:creationId xmlns:a16="http://schemas.microsoft.com/office/drawing/2014/main" id="{1F898283-6898-8949-A5E5-FAEAB23F2B10}"/>
              </a:ext>
            </a:extLst>
          </p:cNvPr>
          <p:cNvSpPr>
            <a:spLocks noGrp="1"/>
          </p:cNvSpPr>
          <p:nvPr>
            <p:ph type="title"/>
          </p:nvPr>
        </p:nvSpPr>
        <p:spPr/>
        <p:txBody>
          <a:bodyPr/>
          <a:lstStyle/>
          <a:p>
            <a:r>
              <a:rPr lang="en-US" dirty="0"/>
              <a:t>Real example: </a:t>
            </a:r>
            <a:r>
              <a:rPr lang="en-US" dirty="0" err="1"/>
              <a:t>sklearn</a:t>
            </a:r>
            <a:endParaRPr lang="en-US" dirty="0"/>
          </a:p>
        </p:txBody>
      </p:sp>
      <p:sp>
        <p:nvSpPr>
          <p:cNvPr id="10" name="Rectangle 9">
            <a:extLst>
              <a:ext uri="{FF2B5EF4-FFF2-40B4-BE49-F238E27FC236}">
                <a16:creationId xmlns:a16="http://schemas.microsoft.com/office/drawing/2014/main" id="{B1A07658-74EB-3F48-A649-9F794CD93FDF}"/>
              </a:ext>
            </a:extLst>
          </p:cNvPr>
          <p:cNvSpPr/>
          <p:nvPr/>
        </p:nvSpPr>
        <p:spPr>
          <a:xfrm>
            <a:off x="419100" y="4832510"/>
            <a:ext cx="2803973" cy="369332"/>
          </a:xfrm>
          <a:prstGeom prst="rect">
            <a:avLst/>
          </a:prstGeom>
        </p:spPr>
        <p:txBody>
          <a:bodyPr wrap="none">
            <a:spAutoFit/>
          </a:bodyPr>
          <a:lstStyle/>
          <a:p>
            <a:r>
              <a:rPr lang="en-US" dirty="0">
                <a:latin typeface="Courier" pitchFamily="2" charset="0"/>
              </a:rPr>
              <a:t>Model score: 0.6144</a:t>
            </a:r>
          </a:p>
        </p:txBody>
      </p:sp>
      <p:sp>
        <p:nvSpPr>
          <p:cNvPr id="8" name="Rectangle 7">
            <a:extLst>
              <a:ext uri="{FF2B5EF4-FFF2-40B4-BE49-F238E27FC236}">
                <a16:creationId xmlns:a16="http://schemas.microsoft.com/office/drawing/2014/main" id="{C516EF8D-4AB3-4345-88EC-83040F135752}"/>
              </a:ext>
            </a:extLst>
          </p:cNvPr>
          <p:cNvSpPr/>
          <p:nvPr/>
        </p:nvSpPr>
        <p:spPr>
          <a:xfrm>
            <a:off x="1148576" y="2230244"/>
            <a:ext cx="1873404" cy="278780"/>
          </a:xfrm>
          <a:prstGeom prst="rect">
            <a:avLst/>
          </a:prstGeom>
          <a:solidFill>
            <a:srgbClr val="FFFF00">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ooter Placeholder 4">
            <a:extLst>
              <a:ext uri="{FF2B5EF4-FFF2-40B4-BE49-F238E27FC236}">
                <a16:creationId xmlns:a16="http://schemas.microsoft.com/office/drawing/2014/main" id="{1E8EF3C1-A6E4-1143-AB10-C5B47877E6C5}"/>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294745420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91BFC-02B1-D846-96DA-48696F6D2549}"/>
              </a:ext>
            </a:extLst>
          </p:cNvPr>
          <p:cNvSpPr>
            <a:spLocks noGrp="1"/>
          </p:cNvSpPr>
          <p:nvPr>
            <p:ph type="title"/>
          </p:nvPr>
        </p:nvSpPr>
        <p:spPr>
          <a:xfrm>
            <a:off x="838199" y="365125"/>
            <a:ext cx="11058939" cy="1325563"/>
          </a:xfrm>
        </p:spPr>
        <p:txBody>
          <a:bodyPr/>
          <a:lstStyle/>
          <a:p>
            <a:r>
              <a:rPr lang="en-US" dirty="0"/>
              <a:t>A general principle: </a:t>
            </a:r>
            <a:br>
              <a:rPr lang="en-US" dirty="0"/>
            </a:br>
            <a:r>
              <a:rPr lang="en-US" dirty="0"/>
              <a:t>separate things that vary independently</a:t>
            </a:r>
          </a:p>
        </p:txBody>
      </p:sp>
      <p:sp>
        <p:nvSpPr>
          <p:cNvPr id="5" name="Footer Placeholder 4">
            <a:extLst>
              <a:ext uri="{FF2B5EF4-FFF2-40B4-BE49-F238E27FC236}">
                <a16:creationId xmlns:a16="http://schemas.microsoft.com/office/drawing/2014/main" id="{57A3E2C8-05C7-B647-9AA7-DAEDE91910A2}"/>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24127268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C4A6F19-DAC3-47CE-EDC8-5B407F0D311E}"/>
              </a:ext>
            </a:extLst>
          </p:cNvPr>
          <p:cNvSpPr>
            <a:spLocks noGrp="1"/>
          </p:cNvSpPr>
          <p:nvPr>
            <p:ph type="title"/>
          </p:nvPr>
        </p:nvSpPr>
        <p:spPr/>
        <p:txBody>
          <a:bodyPr/>
          <a:lstStyle/>
          <a:p>
            <a:endParaRPr lang="en-CH"/>
          </a:p>
        </p:txBody>
      </p:sp>
      <p:sp>
        <p:nvSpPr>
          <p:cNvPr id="5" name="Content Placeholder 4">
            <a:extLst>
              <a:ext uri="{FF2B5EF4-FFF2-40B4-BE49-F238E27FC236}">
                <a16:creationId xmlns:a16="http://schemas.microsoft.com/office/drawing/2014/main" id="{7CD79208-73B6-A040-E52C-0DBCD78A1D6F}"/>
              </a:ext>
            </a:extLst>
          </p:cNvPr>
          <p:cNvSpPr>
            <a:spLocks noGrp="1"/>
          </p:cNvSpPr>
          <p:nvPr>
            <p:ph idx="1"/>
          </p:nvPr>
        </p:nvSpPr>
        <p:spPr/>
        <p:txBody>
          <a:bodyPr/>
          <a:lstStyle/>
          <a:p>
            <a:r>
              <a:rPr lang="en-CH" dirty="0"/>
              <a:t>Examples:</a:t>
            </a:r>
          </a:p>
          <a:p>
            <a:pPr lvl="1"/>
            <a:r>
              <a:rPr lang="en-CH" dirty="0"/>
              <a:t>initializer</a:t>
            </a:r>
          </a:p>
          <a:p>
            <a:pPr lvl="1"/>
            <a:r>
              <a:rPr lang="en-CH" dirty="0"/>
              <a:t>solver</a:t>
            </a:r>
          </a:p>
          <a:p>
            <a:r>
              <a:rPr lang="en-CH" dirty="0"/>
              <a:t>How about plotting?</a:t>
            </a:r>
          </a:p>
        </p:txBody>
      </p:sp>
      <p:sp>
        <p:nvSpPr>
          <p:cNvPr id="3" name="Footer Placeholder 2">
            <a:extLst>
              <a:ext uri="{FF2B5EF4-FFF2-40B4-BE49-F238E27FC236}">
                <a16:creationId xmlns:a16="http://schemas.microsoft.com/office/drawing/2014/main" id="{F896F7B1-E83C-330B-B939-742BFA5570C4}"/>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399792992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796A3AC-FEF8-D44C-8661-BC9E2BDDE0C3}"/>
              </a:ext>
            </a:extLst>
          </p:cNvPr>
          <p:cNvPicPr>
            <a:picLocks noChangeAspect="1"/>
          </p:cNvPicPr>
          <p:nvPr/>
        </p:nvPicPr>
        <p:blipFill>
          <a:blip r:embed="rId2"/>
          <a:stretch>
            <a:fillRect/>
          </a:stretch>
        </p:blipFill>
        <p:spPr>
          <a:xfrm>
            <a:off x="830783" y="342370"/>
            <a:ext cx="7809102" cy="2908800"/>
          </a:xfrm>
          <a:prstGeom prst="rect">
            <a:avLst/>
          </a:prstGeom>
        </p:spPr>
      </p:pic>
      <p:sp>
        <p:nvSpPr>
          <p:cNvPr id="8" name="TextBox 7">
            <a:extLst>
              <a:ext uri="{FF2B5EF4-FFF2-40B4-BE49-F238E27FC236}">
                <a16:creationId xmlns:a16="http://schemas.microsoft.com/office/drawing/2014/main" id="{3C55DD50-D467-6442-940D-FAFBACD443E3}"/>
              </a:ext>
            </a:extLst>
          </p:cNvPr>
          <p:cNvSpPr txBox="1"/>
          <p:nvPr/>
        </p:nvSpPr>
        <p:spPr>
          <a:xfrm>
            <a:off x="830783" y="3371233"/>
            <a:ext cx="9182461" cy="2862322"/>
          </a:xfrm>
          <a:prstGeom prst="rect">
            <a:avLst/>
          </a:prstGeom>
          <a:noFill/>
        </p:spPr>
        <p:txBody>
          <a:bodyPr wrap="square" rtlCol="0">
            <a:spAutoFit/>
          </a:bodyPr>
          <a:lstStyle/>
          <a:p>
            <a:r>
              <a:rPr lang="en-CH" dirty="0"/>
              <a:t>Ask for thoughts from students. Write their thoughts on whiteboard</a:t>
            </a:r>
          </a:p>
          <a:p>
            <a:r>
              <a:rPr lang="en-CH" dirty="0"/>
              <a:t>To lead discussion:</a:t>
            </a:r>
          </a:p>
          <a:p>
            <a:pPr marL="285750" indent="-285750">
              <a:buFontTx/>
              <a:buChar char="-"/>
            </a:pPr>
            <a:r>
              <a:rPr lang="en-CH" dirty="0"/>
              <a:t>what do you think? have you seen this kind of situation before?</a:t>
            </a:r>
          </a:p>
          <a:p>
            <a:pPr marL="285750" indent="-285750">
              <a:buFontTx/>
              <a:buChar char="-"/>
            </a:pPr>
            <a:r>
              <a:rPr lang="en-CH" dirty="0"/>
              <a:t>what happens if I need to add a new initialization?</a:t>
            </a:r>
          </a:p>
          <a:p>
            <a:pPr marL="285750" indent="-285750">
              <a:buFontTx/>
              <a:buChar char="-"/>
            </a:pPr>
            <a:r>
              <a:rPr lang="en-CH" dirty="0"/>
              <a:t>what happens if I want to test that the initialization is correct?</a:t>
            </a:r>
          </a:p>
          <a:p>
            <a:pPr marL="285750" indent="-285750">
              <a:buFontTx/>
              <a:buChar char="-"/>
            </a:pPr>
            <a:r>
              <a:rPr lang="en-CH" dirty="0"/>
              <a:t>what do you think is the smell?</a:t>
            </a:r>
          </a:p>
          <a:p>
            <a:pPr marL="285750" indent="-285750">
              <a:buFontTx/>
              <a:buChar char="-"/>
            </a:pPr>
            <a:endParaRPr lang="en-CH" dirty="0"/>
          </a:p>
          <a:p>
            <a:r>
              <a:rPr lang="en-CH" dirty="0"/>
              <a:t>At end of discussion, the conclusion should be that the initialization is somehow independent, that it can vary independently from the model itself</a:t>
            </a:r>
          </a:p>
          <a:p>
            <a:r>
              <a:rPr lang="en-CH" dirty="0"/>
              <a:t>Ask again: what do you suggest we do about it?</a:t>
            </a:r>
          </a:p>
        </p:txBody>
      </p:sp>
      <p:sp>
        <p:nvSpPr>
          <p:cNvPr id="2" name="Footer Placeholder 1">
            <a:extLst>
              <a:ext uri="{FF2B5EF4-FFF2-40B4-BE49-F238E27FC236}">
                <a16:creationId xmlns:a16="http://schemas.microsoft.com/office/drawing/2014/main" id="{3F7D31DF-32B2-A1DB-2D90-08061C792BC3}"/>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2659422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8471-0880-5746-AF3A-3BF48898FDDC}"/>
              </a:ext>
            </a:extLst>
          </p:cNvPr>
          <p:cNvSpPr>
            <a:spLocks noGrp="1"/>
          </p:cNvSpPr>
          <p:nvPr>
            <p:ph type="title"/>
          </p:nvPr>
        </p:nvSpPr>
        <p:spPr/>
        <p:txBody>
          <a:bodyPr>
            <a:normAutofit/>
          </a:bodyPr>
          <a:lstStyle/>
          <a:p>
            <a:r>
              <a:rPr lang="en-US" sz="4000" dirty="0"/>
              <a:t>The good news: you can smell it</a:t>
            </a:r>
          </a:p>
        </p:txBody>
      </p:sp>
      <p:pic>
        <p:nvPicPr>
          <p:cNvPr id="4" name="Picture 3">
            <a:extLst>
              <a:ext uri="{FF2B5EF4-FFF2-40B4-BE49-F238E27FC236}">
                <a16:creationId xmlns:a16="http://schemas.microsoft.com/office/drawing/2014/main" id="{58677E00-FFFA-D44B-B69D-14D0B8E79AD9}"/>
              </a:ext>
            </a:extLst>
          </p:cNvPr>
          <p:cNvPicPr>
            <a:picLocks noChangeAspect="1"/>
          </p:cNvPicPr>
          <p:nvPr/>
        </p:nvPicPr>
        <p:blipFill>
          <a:blip r:embed="rId2"/>
          <a:stretch>
            <a:fillRect/>
          </a:stretch>
        </p:blipFill>
        <p:spPr>
          <a:xfrm>
            <a:off x="60963" y="3512132"/>
            <a:ext cx="2231661" cy="3345868"/>
          </a:xfrm>
          <a:prstGeom prst="rect">
            <a:avLst/>
          </a:prstGeom>
        </p:spPr>
      </p:pic>
      <p:pic>
        <p:nvPicPr>
          <p:cNvPr id="8" name="Picture 7">
            <a:extLst>
              <a:ext uri="{FF2B5EF4-FFF2-40B4-BE49-F238E27FC236}">
                <a16:creationId xmlns:a16="http://schemas.microsoft.com/office/drawing/2014/main" id="{F53FC651-2404-1D4E-A533-F778C06911AC}"/>
              </a:ext>
            </a:extLst>
          </p:cNvPr>
          <p:cNvPicPr>
            <a:picLocks noChangeAspect="1"/>
          </p:cNvPicPr>
          <p:nvPr/>
        </p:nvPicPr>
        <p:blipFill>
          <a:blip r:embed="rId3"/>
          <a:stretch>
            <a:fillRect/>
          </a:stretch>
        </p:blipFill>
        <p:spPr>
          <a:xfrm>
            <a:off x="107163" y="1318438"/>
            <a:ext cx="6404982" cy="2127396"/>
          </a:xfrm>
          <a:prstGeom prst="rect">
            <a:avLst/>
          </a:prstGeom>
        </p:spPr>
      </p:pic>
      <p:pic>
        <p:nvPicPr>
          <p:cNvPr id="9" name="Picture 8">
            <a:extLst>
              <a:ext uri="{FF2B5EF4-FFF2-40B4-BE49-F238E27FC236}">
                <a16:creationId xmlns:a16="http://schemas.microsoft.com/office/drawing/2014/main" id="{D9A64AB8-5AE2-F14F-817E-F73266766562}"/>
              </a:ext>
            </a:extLst>
          </p:cNvPr>
          <p:cNvPicPr>
            <a:picLocks noChangeAspect="1"/>
          </p:cNvPicPr>
          <p:nvPr/>
        </p:nvPicPr>
        <p:blipFill>
          <a:blip r:embed="rId4"/>
          <a:stretch>
            <a:fillRect/>
          </a:stretch>
        </p:blipFill>
        <p:spPr>
          <a:xfrm>
            <a:off x="2839036" y="3727478"/>
            <a:ext cx="3617522" cy="2699495"/>
          </a:xfrm>
          <a:prstGeom prst="rect">
            <a:avLst/>
          </a:prstGeom>
        </p:spPr>
      </p:pic>
      <p:sp>
        <p:nvSpPr>
          <p:cNvPr id="6" name="Footer Placeholder 5">
            <a:extLst>
              <a:ext uri="{FF2B5EF4-FFF2-40B4-BE49-F238E27FC236}">
                <a16:creationId xmlns:a16="http://schemas.microsoft.com/office/drawing/2014/main" id="{D09C6488-8662-EF4D-BA38-CF7435DE6291}"/>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383129047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517B59E-2AF6-9A4F-9B88-B2789B799D3D}"/>
              </a:ext>
            </a:extLst>
          </p:cNvPr>
          <p:cNvSpPr>
            <a:spLocks noGrp="1"/>
          </p:cNvSpPr>
          <p:nvPr>
            <p:ph idx="1"/>
          </p:nvPr>
        </p:nvSpPr>
        <p:spPr>
          <a:xfrm>
            <a:off x="838200" y="3722511"/>
            <a:ext cx="10515600" cy="2747962"/>
          </a:xfrm>
        </p:spPr>
        <p:txBody>
          <a:bodyPr>
            <a:normAutofit fontScale="92500" lnSpcReduction="20000"/>
          </a:bodyPr>
          <a:lstStyle/>
          <a:p>
            <a:r>
              <a:rPr lang="en-CH" dirty="0"/>
              <a:t>The summary should include these points</a:t>
            </a:r>
          </a:p>
          <a:p>
            <a:r>
              <a:rPr lang="en-CH" dirty="0"/>
              <a:t>Smells:</a:t>
            </a:r>
          </a:p>
          <a:p>
            <a:pPr lvl="1"/>
            <a:r>
              <a:rPr lang="en-CH" dirty="0"/>
              <a:t>the constructor will become longer with more initialization methods</a:t>
            </a:r>
          </a:p>
          <a:p>
            <a:pPr lvl="1"/>
            <a:r>
              <a:rPr lang="en-CH" dirty="0"/>
              <a:t>we needed to define constructor parameters that are not used in some code paths</a:t>
            </a:r>
          </a:p>
          <a:p>
            <a:pPr lvl="1"/>
            <a:r>
              <a:rPr lang="en-CH" dirty="0"/>
              <a:t>even worse, most constructor parameters are never used again</a:t>
            </a:r>
          </a:p>
          <a:p>
            <a:pPr lvl="1"/>
            <a:r>
              <a:rPr lang="en-CH" dirty="0"/>
              <a:t>we need to take care of errors if we pass a method string that does not exist</a:t>
            </a:r>
          </a:p>
          <a:p>
            <a:pPr marL="457200" lvl="1" indent="0">
              <a:buNone/>
            </a:pPr>
            <a:br>
              <a:rPr lang="en-CH" dirty="0"/>
            </a:br>
            <a:r>
              <a:rPr lang="en-CH" dirty="0"/>
              <a:t>	</a:t>
            </a:r>
          </a:p>
        </p:txBody>
      </p:sp>
      <p:pic>
        <p:nvPicPr>
          <p:cNvPr id="5" name="Picture 4">
            <a:extLst>
              <a:ext uri="{FF2B5EF4-FFF2-40B4-BE49-F238E27FC236}">
                <a16:creationId xmlns:a16="http://schemas.microsoft.com/office/drawing/2014/main" id="{A796A3AC-FEF8-D44C-8661-BC9E2BDDE0C3}"/>
              </a:ext>
            </a:extLst>
          </p:cNvPr>
          <p:cNvPicPr>
            <a:picLocks noChangeAspect="1"/>
          </p:cNvPicPr>
          <p:nvPr/>
        </p:nvPicPr>
        <p:blipFill>
          <a:blip r:embed="rId2"/>
          <a:stretch>
            <a:fillRect/>
          </a:stretch>
        </p:blipFill>
        <p:spPr>
          <a:xfrm>
            <a:off x="2196739" y="681038"/>
            <a:ext cx="7798522" cy="2904859"/>
          </a:xfrm>
          <a:prstGeom prst="rect">
            <a:avLst/>
          </a:prstGeom>
        </p:spPr>
      </p:pic>
      <p:sp>
        <p:nvSpPr>
          <p:cNvPr id="2" name="Footer Placeholder 1">
            <a:extLst>
              <a:ext uri="{FF2B5EF4-FFF2-40B4-BE49-F238E27FC236}">
                <a16:creationId xmlns:a16="http://schemas.microsoft.com/office/drawing/2014/main" id="{60901A45-8061-5B44-01BD-99E657377E84}"/>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407234496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B8D0F-6492-194C-8ACF-0A892DC3E0C6}"/>
              </a:ext>
            </a:extLst>
          </p:cNvPr>
          <p:cNvSpPr>
            <a:spLocks noGrp="1"/>
          </p:cNvSpPr>
          <p:nvPr>
            <p:ph type="title"/>
          </p:nvPr>
        </p:nvSpPr>
        <p:spPr/>
        <p:txBody>
          <a:bodyPr/>
          <a:lstStyle/>
          <a:p>
            <a:endParaRPr lang="en-CH"/>
          </a:p>
        </p:txBody>
      </p:sp>
      <p:sp>
        <p:nvSpPr>
          <p:cNvPr id="3" name="Content Placeholder 2">
            <a:extLst>
              <a:ext uri="{FF2B5EF4-FFF2-40B4-BE49-F238E27FC236}">
                <a16:creationId xmlns:a16="http://schemas.microsoft.com/office/drawing/2014/main" id="{535D67BE-F29F-3F4D-8815-BBDC5C8C66F3}"/>
              </a:ext>
            </a:extLst>
          </p:cNvPr>
          <p:cNvSpPr>
            <a:spLocks noGrp="1"/>
          </p:cNvSpPr>
          <p:nvPr>
            <p:ph idx="1"/>
          </p:nvPr>
        </p:nvSpPr>
        <p:spPr/>
        <p:txBody>
          <a:bodyPr/>
          <a:lstStyle/>
          <a:p>
            <a:r>
              <a:rPr lang="en-CH" dirty="0"/>
              <a:t>It helps to think what we would like to write instead:</a:t>
            </a:r>
          </a:p>
          <a:p>
            <a:endParaRPr lang="en-CH" dirty="0"/>
          </a:p>
          <a:p>
            <a:endParaRPr lang="en-CH" dirty="0"/>
          </a:p>
          <a:p>
            <a:endParaRPr lang="en-CH" dirty="0"/>
          </a:p>
          <a:p>
            <a:r>
              <a:rPr lang="en-CH" dirty="0"/>
              <a:t>(maybe this but “initializer” is a function)</a:t>
            </a:r>
          </a:p>
          <a:p>
            <a:r>
              <a:rPr lang="en-CH" dirty="0"/>
              <a:t>do you want to try and see if you can transform that Model class so that it looks like this?</a:t>
            </a:r>
          </a:p>
        </p:txBody>
      </p:sp>
      <p:pic>
        <p:nvPicPr>
          <p:cNvPr id="4" name="Picture 3">
            <a:extLst>
              <a:ext uri="{FF2B5EF4-FFF2-40B4-BE49-F238E27FC236}">
                <a16:creationId xmlns:a16="http://schemas.microsoft.com/office/drawing/2014/main" id="{3766A972-57D1-6641-8BFF-7CDA3C364608}"/>
              </a:ext>
            </a:extLst>
          </p:cNvPr>
          <p:cNvPicPr>
            <a:picLocks noChangeAspect="1"/>
          </p:cNvPicPr>
          <p:nvPr/>
        </p:nvPicPr>
        <p:blipFill rotWithShape="1">
          <a:blip r:embed="rId2"/>
          <a:srcRect t="61958" b="17188"/>
          <a:stretch/>
        </p:blipFill>
        <p:spPr>
          <a:xfrm>
            <a:off x="1825976" y="2393246"/>
            <a:ext cx="8194049" cy="1162754"/>
          </a:xfrm>
          <a:prstGeom prst="rect">
            <a:avLst/>
          </a:prstGeom>
        </p:spPr>
      </p:pic>
      <p:sp>
        <p:nvSpPr>
          <p:cNvPr id="5" name="TextBox 4">
            <a:extLst>
              <a:ext uri="{FF2B5EF4-FFF2-40B4-BE49-F238E27FC236}">
                <a16:creationId xmlns:a16="http://schemas.microsoft.com/office/drawing/2014/main" id="{A5D75C56-7193-214C-7157-E59E8BD87F2B}"/>
              </a:ext>
            </a:extLst>
          </p:cNvPr>
          <p:cNvSpPr txBox="1"/>
          <p:nvPr/>
        </p:nvSpPr>
        <p:spPr>
          <a:xfrm>
            <a:off x="7293604" y="156820"/>
            <a:ext cx="1781908" cy="923330"/>
          </a:xfrm>
          <a:prstGeom prst="rect">
            <a:avLst/>
          </a:prstGeom>
          <a:solidFill>
            <a:srgbClr val="FFFF00"/>
          </a:solidFill>
        </p:spPr>
        <p:txBody>
          <a:bodyPr wrap="square" rtlCol="0">
            <a:spAutoFit/>
          </a:bodyPr>
          <a:lstStyle/>
          <a:p>
            <a:r>
              <a:rPr lang="en-CH" dirty="0"/>
              <a:t>Introduce idea: functions are like any other value</a:t>
            </a:r>
          </a:p>
        </p:txBody>
      </p:sp>
      <p:sp>
        <p:nvSpPr>
          <p:cNvPr id="6" name="Footer Placeholder 5">
            <a:extLst>
              <a:ext uri="{FF2B5EF4-FFF2-40B4-BE49-F238E27FC236}">
                <a16:creationId xmlns:a16="http://schemas.microsoft.com/office/drawing/2014/main" id="{83D719EC-8121-B875-E769-DB2DA330B98B}"/>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92222654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A8847-214E-74BB-5E49-88E633D66152}"/>
              </a:ext>
            </a:extLst>
          </p:cNvPr>
          <p:cNvSpPr>
            <a:spLocks noGrp="1"/>
          </p:cNvSpPr>
          <p:nvPr>
            <p:ph type="title"/>
          </p:nvPr>
        </p:nvSpPr>
        <p:spPr/>
        <p:txBody>
          <a:bodyPr/>
          <a:lstStyle/>
          <a:p>
            <a:endParaRPr lang="en-CH"/>
          </a:p>
        </p:txBody>
      </p:sp>
      <p:sp>
        <p:nvSpPr>
          <p:cNvPr id="3" name="Content Placeholder 2">
            <a:extLst>
              <a:ext uri="{FF2B5EF4-FFF2-40B4-BE49-F238E27FC236}">
                <a16:creationId xmlns:a16="http://schemas.microsoft.com/office/drawing/2014/main" id="{37226876-0191-FA86-B28B-94053AC50A31}"/>
              </a:ext>
            </a:extLst>
          </p:cNvPr>
          <p:cNvSpPr>
            <a:spLocks noGrp="1"/>
          </p:cNvSpPr>
          <p:nvPr>
            <p:ph idx="1"/>
          </p:nvPr>
        </p:nvSpPr>
        <p:spPr/>
        <p:txBody>
          <a:bodyPr/>
          <a:lstStyle/>
          <a:p>
            <a:r>
              <a:rPr lang="en-CH" dirty="0"/>
              <a:t>How to separate?</a:t>
            </a:r>
          </a:p>
          <a:p>
            <a:pPr lvl="1"/>
            <a:r>
              <a:rPr lang="en-CH" dirty="0"/>
              <a:t>Functions and objects are just like any other value</a:t>
            </a:r>
          </a:p>
        </p:txBody>
      </p:sp>
      <p:sp>
        <p:nvSpPr>
          <p:cNvPr id="4" name="Footer Placeholder 3">
            <a:extLst>
              <a:ext uri="{FF2B5EF4-FFF2-40B4-BE49-F238E27FC236}">
                <a16:creationId xmlns:a16="http://schemas.microsoft.com/office/drawing/2014/main" id="{3F69F351-79D4-8ACC-EA45-7FAAF7B3D181}"/>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192112905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E84E86-DAF9-5041-998B-BEB9036551C1}"/>
              </a:ext>
            </a:extLst>
          </p:cNvPr>
          <p:cNvSpPr>
            <a:spLocks noGrp="1"/>
          </p:cNvSpPr>
          <p:nvPr>
            <p:ph idx="1"/>
          </p:nvPr>
        </p:nvSpPr>
        <p:spPr>
          <a:xfrm>
            <a:off x="838200" y="3996267"/>
            <a:ext cx="10515600" cy="2777066"/>
          </a:xfrm>
        </p:spPr>
        <p:txBody>
          <a:bodyPr>
            <a:normAutofit fontScale="55000" lnSpcReduction="20000"/>
          </a:bodyPr>
          <a:lstStyle/>
          <a:p>
            <a:pPr marL="0" indent="0">
              <a:buNone/>
            </a:pPr>
            <a:r>
              <a:rPr lang="en-CH" dirty="0"/>
              <a:t>Ask: what do you think of this solution? Write down the sudents’ thoughts</a:t>
            </a:r>
          </a:p>
          <a:p>
            <a:pPr marL="0" indent="0">
              <a:buNone/>
            </a:pPr>
            <a:endParaRPr lang="en-CH" dirty="0"/>
          </a:p>
          <a:p>
            <a:r>
              <a:rPr lang="en-CH" dirty="0"/>
              <a:t>By breaking out the parts that can vary (initializer), the model code is much simplified. All you need to do is define the interface for the initialization method</a:t>
            </a:r>
          </a:p>
          <a:p>
            <a:r>
              <a:rPr lang="en-CH" dirty="0"/>
              <a:t>Parameters are confined to where they are useful</a:t>
            </a:r>
          </a:p>
          <a:p>
            <a:r>
              <a:rPr lang="en-CH" dirty="0"/>
              <a:t>You can add a new initialization method without touching the model! The code became much more flexible</a:t>
            </a:r>
          </a:p>
          <a:p>
            <a:r>
              <a:rPr lang="en-CH" dirty="0"/>
              <a:t>We can test the initializer methods much more easily; the model as well, as we can now define a new TestInitializer that sets the ”x” to a convenient initial value</a:t>
            </a:r>
          </a:p>
          <a:p>
            <a:r>
              <a:rPr lang="en-CH" dirty="0"/>
              <a:t>This pattern is called “dependency injection”</a:t>
            </a:r>
          </a:p>
          <a:p>
            <a:r>
              <a:rPr lang="en-CH" dirty="0"/>
              <a:t>Exercise: give another class with one solver, now we want to add a second one -&gt; break it out and inject it!</a:t>
            </a:r>
          </a:p>
        </p:txBody>
      </p:sp>
      <p:pic>
        <p:nvPicPr>
          <p:cNvPr id="4" name="Picture 3">
            <a:extLst>
              <a:ext uri="{FF2B5EF4-FFF2-40B4-BE49-F238E27FC236}">
                <a16:creationId xmlns:a16="http://schemas.microsoft.com/office/drawing/2014/main" id="{6CC52B80-AE88-8F40-884A-367616C2EC09}"/>
              </a:ext>
            </a:extLst>
          </p:cNvPr>
          <p:cNvPicPr>
            <a:picLocks noChangeAspect="1"/>
          </p:cNvPicPr>
          <p:nvPr/>
        </p:nvPicPr>
        <p:blipFill>
          <a:blip r:embed="rId2"/>
          <a:stretch>
            <a:fillRect/>
          </a:stretch>
        </p:blipFill>
        <p:spPr>
          <a:xfrm>
            <a:off x="606778" y="169334"/>
            <a:ext cx="5489222" cy="3735147"/>
          </a:xfrm>
          <a:prstGeom prst="rect">
            <a:avLst/>
          </a:prstGeom>
        </p:spPr>
      </p:pic>
      <p:pic>
        <p:nvPicPr>
          <p:cNvPr id="5" name="Picture 2" descr="contortionist - Wiktionary">
            <a:extLst>
              <a:ext uri="{FF2B5EF4-FFF2-40B4-BE49-F238E27FC236}">
                <a16:creationId xmlns:a16="http://schemas.microsoft.com/office/drawing/2014/main" id="{B4205013-768A-B742-A996-3ECAA509B1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88767" y="1138647"/>
            <a:ext cx="3175000" cy="1968500"/>
          </a:xfrm>
          <a:prstGeom prst="rect">
            <a:avLst/>
          </a:prstGeom>
          <a:noFill/>
          <a:extLst>
            <a:ext uri="{909E8E84-426E-40DD-AFC4-6F175D3DCCD1}">
              <a14:hiddenFill xmlns:a14="http://schemas.microsoft.com/office/drawing/2010/main">
                <a:solidFill>
                  <a:srgbClr val="FFFFFF"/>
                </a:solidFill>
              </a14:hiddenFill>
            </a:ext>
          </a:extLst>
        </p:spPr>
      </p:pic>
      <p:sp>
        <p:nvSpPr>
          <p:cNvPr id="2" name="Footer Placeholder 1">
            <a:extLst>
              <a:ext uri="{FF2B5EF4-FFF2-40B4-BE49-F238E27FC236}">
                <a16:creationId xmlns:a16="http://schemas.microsoft.com/office/drawing/2014/main" id="{09565BD5-43B2-144D-CF02-7CB59D90AD60}"/>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1686739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91BFC-02B1-D846-96DA-48696F6D2549}"/>
              </a:ext>
            </a:extLst>
          </p:cNvPr>
          <p:cNvSpPr>
            <a:spLocks noGrp="1"/>
          </p:cNvSpPr>
          <p:nvPr>
            <p:ph type="title"/>
          </p:nvPr>
        </p:nvSpPr>
        <p:spPr>
          <a:xfrm>
            <a:off x="838199" y="365125"/>
            <a:ext cx="11058939" cy="1325563"/>
          </a:xfrm>
        </p:spPr>
        <p:txBody>
          <a:bodyPr/>
          <a:lstStyle/>
          <a:p>
            <a:r>
              <a:rPr lang="en-US" dirty="0"/>
              <a:t>The same principle applies everywhere, including at the level of project</a:t>
            </a:r>
          </a:p>
        </p:txBody>
      </p:sp>
      <p:sp>
        <p:nvSpPr>
          <p:cNvPr id="5" name="Footer Placeholder 4">
            <a:extLst>
              <a:ext uri="{FF2B5EF4-FFF2-40B4-BE49-F238E27FC236}">
                <a16:creationId xmlns:a16="http://schemas.microsoft.com/office/drawing/2014/main" id="{57A3E2C8-05C7-B647-9AA7-DAEDE91910A2}"/>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32201584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191DC60-AF77-2A23-B899-24C973A1898A}"/>
              </a:ext>
            </a:extLst>
          </p:cNvPr>
          <p:cNvSpPr>
            <a:spLocks noGrp="1"/>
          </p:cNvSpPr>
          <p:nvPr>
            <p:ph type="title"/>
          </p:nvPr>
        </p:nvSpPr>
        <p:spPr/>
        <p:txBody>
          <a:bodyPr/>
          <a:lstStyle/>
          <a:p>
            <a:r>
              <a:rPr lang="en-CH" dirty="0"/>
              <a:t>Common concepts in research projects </a:t>
            </a:r>
          </a:p>
        </p:txBody>
      </p:sp>
      <p:sp>
        <p:nvSpPr>
          <p:cNvPr id="5" name="Content Placeholder 4">
            <a:extLst>
              <a:ext uri="{FF2B5EF4-FFF2-40B4-BE49-F238E27FC236}">
                <a16:creationId xmlns:a16="http://schemas.microsoft.com/office/drawing/2014/main" id="{31170862-5565-D641-092A-2E5003B6E77D}"/>
              </a:ext>
            </a:extLst>
          </p:cNvPr>
          <p:cNvSpPr>
            <a:spLocks noGrp="1"/>
          </p:cNvSpPr>
          <p:nvPr>
            <p:ph idx="1"/>
          </p:nvPr>
        </p:nvSpPr>
        <p:spPr/>
        <p:txBody>
          <a:bodyPr/>
          <a:lstStyle/>
          <a:p>
            <a:r>
              <a:rPr lang="en-CH" dirty="0"/>
              <a:t>Some “input” data is common to the whole project</a:t>
            </a:r>
          </a:p>
          <a:p>
            <a:endParaRPr lang="en-CH" dirty="0"/>
          </a:p>
        </p:txBody>
      </p:sp>
      <p:sp>
        <p:nvSpPr>
          <p:cNvPr id="3" name="Footer Placeholder 2">
            <a:extLst>
              <a:ext uri="{FF2B5EF4-FFF2-40B4-BE49-F238E27FC236}">
                <a16:creationId xmlns:a16="http://schemas.microsoft.com/office/drawing/2014/main" id="{00267B41-635A-388E-D9BA-2640D2E805F0}"/>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29545471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11B49-242E-5845-9D35-B5E0967AFB54}"/>
              </a:ext>
            </a:extLst>
          </p:cNvPr>
          <p:cNvSpPr>
            <a:spLocks noGrp="1"/>
          </p:cNvSpPr>
          <p:nvPr>
            <p:ph type="title"/>
          </p:nvPr>
        </p:nvSpPr>
        <p:spPr/>
        <p:txBody>
          <a:bodyPr/>
          <a:lstStyle/>
          <a:p>
            <a:r>
              <a:rPr lang="en-US" dirty="0"/>
              <a:t>Where to go from here…</a:t>
            </a:r>
          </a:p>
        </p:txBody>
      </p:sp>
      <p:pic>
        <p:nvPicPr>
          <p:cNvPr id="5" name="Picture 4">
            <a:extLst>
              <a:ext uri="{FF2B5EF4-FFF2-40B4-BE49-F238E27FC236}">
                <a16:creationId xmlns:a16="http://schemas.microsoft.com/office/drawing/2014/main" id="{8461FB91-0E0B-8D49-A0DB-42D3F95318D7}"/>
              </a:ext>
            </a:extLst>
          </p:cNvPr>
          <p:cNvPicPr>
            <a:picLocks noChangeAspect="1"/>
          </p:cNvPicPr>
          <p:nvPr/>
        </p:nvPicPr>
        <p:blipFill>
          <a:blip r:embed="rId2"/>
          <a:stretch>
            <a:fillRect/>
          </a:stretch>
        </p:blipFill>
        <p:spPr>
          <a:xfrm>
            <a:off x="3095274" y="2243635"/>
            <a:ext cx="2446883" cy="3214882"/>
          </a:xfrm>
          <a:prstGeom prst="rect">
            <a:avLst/>
          </a:prstGeom>
          <a:ln>
            <a:solidFill>
              <a:schemeClr val="tx1"/>
            </a:solidFill>
          </a:ln>
        </p:spPr>
      </p:pic>
      <p:grpSp>
        <p:nvGrpSpPr>
          <p:cNvPr id="9" name="Group 8">
            <a:extLst>
              <a:ext uri="{FF2B5EF4-FFF2-40B4-BE49-F238E27FC236}">
                <a16:creationId xmlns:a16="http://schemas.microsoft.com/office/drawing/2014/main" id="{79660E0F-07B7-6846-9D86-F7651434FC2E}"/>
              </a:ext>
            </a:extLst>
          </p:cNvPr>
          <p:cNvGrpSpPr/>
          <p:nvPr/>
        </p:nvGrpSpPr>
        <p:grpSpPr>
          <a:xfrm>
            <a:off x="7125651" y="2532088"/>
            <a:ext cx="2160976" cy="2654359"/>
            <a:chOff x="6802266" y="2822019"/>
            <a:chExt cx="2160976" cy="2654359"/>
          </a:xfrm>
        </p:grpSpPr>
        <p:pic>
          <p:nvPicPr>
            <p:cNvPr id="7" name="Picture 6">
              <a:extLst>
                <a:ext uri="{FF2B5EF4-FFF2-40B4-BE49-F238E27FC236}">
                  <a16:creationId xmlns:a16="http://schemas.microsoft.com/office/drawing/2014/main" id="{827699DB-2489-5D42-ABC3-145044918AEE}"/>
                </a:ext>
              </a:extLst>
            </p:cNvPr>
            <p:cNvPicPr>
              <a:picLocks noChangeAspect="1"/>
            </p:cNvPicPr>
            <p:nvPr/>
          </p:nvPicPr>
          <p:blipFill>
            <a:blip r:embed="rId3"/>
            <a:stretch>
              <a:fillRect/>
            </a:stretch>
          </p:blipFill>
          <p:spPr>
            <a:xfrm>
              <a:off x="6802266" y="2822019"/>
              <a:ext cx="2138440" cy="2138440"/>
            </a:xfrm>
            <a:prstGeom prst="rect">
              <a:avLst/>
            </a:prstGeom>
          </p:spPr>
        </p:pic>
        <p:sp>
          <p:nvSpPr>
            <p:cNvPr id="8" name="Rectangle 7">
              <a:extLst>
                <a:ext uri="{FF2B5EF4-FFF2-40B4-BE49-F238E27FC236}">
                  <a16:creationId xmlns:a16="http://schemas.microsoft.com/office/drawing/2014/main" id="{4ED70B53-16BB-8741-94B1-713E2902F6B3}"/>
                </a:ext>
              </a:extLst>
            </p:cNvPr>
            <p:cNvSpPr/>
            <p:nvPr/>
          </p:nvSpPr>
          <p:spPr>
            <a:xfrm>
              <a:off x="6802266" y="5014713"/>
              <a:ext cx="2160976" cy="461665"/>
            </a:xfrm>
            <a:prstGeom prst="rect">
              <a:avLst/>
            </a:prstGeom>
          </p:spPr>
          <p:txBody>
            <a:bodyPr wrap="none">
              <a:spAutoFit/>
            </a:bodyPr>
            <a:lstStyle/>
            <a:p>
              <a:r>
                <a:rPr lang="en-US" sz="2400" dirty="0" err="1"/>
                <a:t>realpython.com</a:t>
              </a:r>
              <a:endParaRPr lang="en-US" sz="2400" dirty="0"/>
            </a:p>
          </p:txBody>
        </p:sp>
      </p:grpSp>
      <p:sp>
        <p:nvSpPr>
          <p:cNvPr id="6" name="Footer Placeholder 5">
            <a:extLst>
              <a:ext uri="{FF2B5EF4-FFF2-40B4-BE49-F238E27FC236}">
                <a16:creationId xmlns:a16="http://schemas.microsoft.com/office/drawing/2014/main" id="{3F305A60-704A-194D-9A1C-E0795027E1B9}"/>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318623788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04042021-44B5-CF40-AE4E-2E4DC5285FE2}"/>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35024693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8471-0880-5746-AF3A-3BF48898FDDC}"/>
              </a:ext>
            </a:extLst>
          </p:cNvPr>
          <p:cNvSpPr>
            <a:spLocks noGrp="1"/>
          </p:cNvSpPr>
          <p:nvPr>
            <p:ph type="title"/>
          </p:nvPr>
        </p:nvSpPr>
        <p:spPr/>
        <p:txBody>
          <a:bodyPr>
            <a:normAutofit/>
          </a:bodyPr>
          <a:lstStyle/>
          <a:p>
            <a:r>
              <a:rPr lang="en-US" sz="4000" dirty="0"/>
              <a:t>The good news: you can smell it</a:t>
            </a:r>
          </a:p>
        </p:txBody>
      </p:sp>
      <p:pic>
        <p:nvPicPr>
          <p:cNvPr id="4" name="Picture 3">
            <a:extLst>
              <a:ext uri="{FF2B5EF4-FFF2-40B4-BE49-F238E27FC236}">
                <a16:creationId xmlns:a16="http://schemas.microsoft.com/office/drawing/2014/main" id="{58677E00-FFFA-D44B-B69D-14D0B8E79AD9}"/>
              </a:ext>
            </a:extLst>
          </p:cNvPr>
          <p:cNvPicPr>
            <a:picLocks noChangeAspect="1"/>
          </p:cNvPicPr>
          <p:nvPr/>
        </p:nvPicPr>
        <p:blipFill>
          <a:blip r:embed="rId2"/>
          <a:stretch>
            <a:fillRect/>
          </a:stretch>
        </p:blipFill>
        <p:spPr>
          <a:xfrm>
            <a:off x="60963" y="3512132"/>
            <a:ext cx="2231661" cy="3345868"/>
          </a:xfrm>
          <a:prstGeom prst="rect">
            <a:avLst/>
          </a:prstGeom>
        </p:spPr>
      </p:pic>
      <p:pic>
        <p:nvPicPr>
          <p:cNvPr id="8" name="Picture 7">
            <a:extLst>
              <a:ext uri="{FF2B5EF4-FFF2-40B4-BE49-F238E27FC236}">
                <a16:creationId xmlns:a16="http://schemas.microsoft.com/office/drawing/2014/main" id="{F53FC651-2404-1D4E-A533-F778C06911AC}"/>
              </a:ext>
            </a:extLst>
          </p:cNvPr>
          <p:cNvPicPr>
            <a:picLocks noChangeAspect="1"/>
          </p:cNvPicPr>
          <p:nvPr/>
        </p:nvPicPr>
        <p:blipFill>
          <a:blip r:embed="rId3"/>
          <a:stretch>
            <a:fillRect/>
          </a:stretch>
        </p:blipFill>
        <p:spPr>
          <a:xfrm>
            <a:off x="107329" y="1318438"/>
            <a:ext cx="6404982" cy="2127396"/>
          </a:xfrm>
          <a:prstGeom prst="rect">
            <a:avLst/>
          </a:prstGeom>
        </p:spPr>
      </p:pic>
      <p:pic>
        <p:nvPicPr>
          <p:cNvPr id="9" name="Picture 8">
            <a:extLst>
              <a:ext uri="{FF2B5EF4-FFF2-40B4-BE49-F238E27FC236}">
                <a16:creationId xmlns:a16="http://schemas.microsoft.com/office/drawing/2014/main" id="{D9A64AB8-5AE2-F14F-817E-F73266766562}"/>
              </a:ext>
            </a:extLst>
          </p:cNvPr>
          <p:cNvPicPr>
            <a:picLocks noChangeAspect="1"/>
          </p:cNvPicPr>
          <p:nvPr/>
        </p:nvPicPr>
        <p:blipFill>
          <a:blip r:embed="rId4"/>
          <a:stretch>
            <a:fillRect/>
          </a:stretch>
        </p:blipFill>
        <p:spPr>
          <a:xfrm>
            <a:off x="2844772" y="3727478"/>
            <a:ext cx="3617522" cy="2699495"/>
          </a:xfrm>
          <a:prstGeom prst="rect">
            <a:avLst/>
          </a:prstGeom>
        </p:spPr>
      </p:pic>
      <p:pic>
        <p:nvPicPr>
          <p:cNvPr id="3" name="Picture 2">
            <a:extLst>
              <a:ext uri="{FF2B5EF4-FFF2-40B4-BE49-F238E27FC236}">
                <a16:creationId xmlns:a16="http://schemas.microsoft.com/office/drawing/2014/main" id="{15E14D24-250A-7147-B150-B14E34C5536C}"/>
              </a:ext>
            </a:extLst>
          </p:cNvPr>
          <p:cNvPicPr>
            <a:picLocks noChangeAspect="1"/>
          </p:cNvPicPr>
          <p:nvPr/>
        </p:nvPicPr>
        <p:blipFill>
          <a:blip r:embed="rId5"/>
          <a:stretch>
            <a:fillRect/>
          </a:stretch>
        </p:blipFill>
        <p:spPr>
          <a:xfrm>
            <a:off x="7090021" y="479244"/>
            <a:ext cx="4791617" cy="1510053"/>
          </a:xfrm>
          <a:prstGeom prst="rect">
            <a:avLst/>
          </a:prstGeom>
        </p:spPr>
      </p:pic>
      <p:pic>
        <p:nvPicPr>
          <p:cNvPr id="5" name="Picture 4">
            <a:extLst>
              <a:ext uri="{FF2B5EF4-FFF2-40B4-BE49-F238E27FC236}">
                <a16:creationId xmlns:a16="http://schemas.microsoft.com/office/drawing/2014/main" id="{0BADAA06-95BE-AC47-AA58-8E070864A7BE}"/>
              </a:ext>
            </a:extLst>
          </p:cNvPr>
          <p:cNvPicPr>
            <a:picLocks noChangeAspect="1"/>
          </p:cNvPicPr>
          <p:nvPr/>
        </p:nvPicPr>
        <p:blipFill>
          <a:blip r:embed="rId6"/>
          <a:stretch>
            <a:fillRect/>
          </a:stretch>
        </p:blipFill>
        <p:spPr>
          <a:xfrm>
            <a:off x="7090020" y="2313600"/>
            <a:ext cx="4791617" cy="1147214"/>
          </a:xfrm>
          <a:prstGeom prst="rect">
            <a:avLst/>
          </a:prstGeom>
        </p:spPr>
      </p:pic>
      <p:pic>
        <p:nvPicPr>
          <p:cNvPr id="6" name="Picture 5">
            <a:extLst>
              <a:ext uri="{FF2B5EF4-FFF2-40B4-BE49-F238E27FC236}">
                <a16:creationId xmlns:a16="http://schemas.microsoft.com/office/drawing/2014/main" id="{82CD1EA2-2635-DC4C-A6B3-BCDCE7CD9F8C}"/>
              </a:ext>
            </a:extLst>
          </p:cNvPr>
          <p:cNvPicPr>
            <a:picLocks noChangeAspect="1"/>
          </p:cNvPicPr>
          <p:nvPr/>
        </p:nvPicPr>
        <p:blipFill>
          <a:blip r:embed="rId7"/>
          <a:stretch>
            <a:fillRect/>
          </a:stretch>
        </p:blipFill>
        <p:spPr>
          <a:xfrm>
            <a:off x="7014442" y="3751664"/>
            <a:ext cx="4867195" cy="1311229"/>
          </a:xfrm>
          <a:prstGeom prst="rect">
            <a:avLst/>
          </a:prstGeom>
        </p:spPr>
      </p:pic>
      <p:pic>
        <p:nvPicPr>
          <p:cNvPr id="7" name="Picture 6">
            <a:extLst>
              <a:ext uri="{FF2B5EF4-FFF2-40B4-BE49-F238E27FC236}">
                <a16:creationId xmlns:a16="http://schemas.microsoft.com/office/drawing/2014/main" id="{F4645ED5-C2C1-D342-96A9-D9B1C769EFB3}"/>
              </a:ext>
            </a:extLst>
          </p:cNvPr>
          <p:cNvPicPr>
            <a:picLocks noChangeAspect="1"/>
          </p:cNvPicPr>
          <p:nvPr/>
        </p:nvPicPr>
        <p:blipFill>
          <a:blip r:embed="rId8"/>
          <a:stretch>
            <a:fillRect/>
          </a:stretch>
        </p:blipFill>
        <p:spPr>
          <a:xfrm>
            <a:off x="7014442" y="5319564"/>
            <a:ext cx="4867195" cy="1107409"/>
          </a:xfrm>
          <a:prstGeom prst="rect">
            <a:avLst/>
          </a:prstGeom>
        </p:spPr>
      </p:pic>
      <p:sp>
        <p:nvSpPr>
          <p:cNvPr id="12" name="Footer Placeholder 11">
            <a:extLst>
              <a:ext uri="{FF2B5EF4-FFF2-40B4-BE49-F238E27FC236}">
                <a16:creationId xmlns:a16="http://schemas.microsoft.com/office/drawing/2014/main" id="{0527FF0E-3C4C-124C-BE3E-55615CB48CE5}"/>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96799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321FEAD-D522-F74A-A75F-EB58BCF706ED}"/>
              </a:ext>
            </a:extLst>
          </p:cNvPr>
          <p:cNvPicPr>
            <a:picLocks noChangeAspect="1"/>
          </p:cNvPicPr>
          <p:nvPr/>
        </p:nvPicPr>
        <p:blipFill>
          <a:blip r:embed="rId2">
            <a:clrChange>
              <a:clrFrom>
                <a:srgbClr val="FCFCFC"/>
              </a:clrFrom>
              <a:clrTo>
                <a:srgbClr val="FCFCFC">
                  <a:alpha val="0"/>
                </a:srgbClr>
              </a:clrTo>
            </a:clrChange>
          </a:blip>
          <a:stretch>
            <a:fillRect/>
          </a:stretch>
        </p:blipFill>
        <p:spPr>
          <a:xfrm>
            <a:off x="7374467" y="4295669"/>
            <a:ext cx="4817533" cy="2562331"/>
          </a:xfrm>
          <a:prstGeom prst="rect">
            <a:avLst/>
          </a:prstGeom>
        </p:spPr>
      </p:pic>
      <p:sp>
        <p:nvSpPr>
          <p:cNvPr id="2" name="Title 1">
            <a:extLst>
              <a:ext uri="{FF2B5EF4-FFF2-40B4-BE49-F238E27FC236}">
                <a16:creationId xmlns:a16="http://schemas.microsoft.com/office/drawing/2014/main" id="{9042E2A1-58C1-634C-BA95-4DB11AB0CBC6}"/>
              </a:ext>
            </a:extLst>
          </p:cNvPr>
          <p:cNvSpPr>
            <a:spLocks noGrp="1"/>
          </p:cNvSpPr>
          <p:nvPr>
            <p:ph type="title"/>
          </p:nvPr>
        </p:nvSpPr>
        <p:spPr/>
        <p:txBody>
          <a:bodyPr/>
          <a:lstStyle/>
          <a:p>
            <a:r>
              <a:rPr lang="en-US" dirty="0"/>
              <a:t>What is wrong with smelly code?</a:t>
            </a:r>
          </a:p>
        </p:txBody>
      </p:sp>
      <p:sp>
        <p:nvSpPr>
          <p:cNvPr id="3" name="Content Placeholder 2">
            <a:extLst>
              <a:ext uri="{FF2B5EF4-FFF2-40B4-BE49-F238E27FC236}">
                <a16:creationId xmlns:a16="http://schemas.microsoft.com/office/drawing/2014/main" id="{5A0C1B8E-09D7-C74F-8702-B3F256FE5310}"/>
              </a:ext>
            </a:extLst>
          </p:cNvPr>
          <p:cNvSpPr>
            <a:spLocks noGrp="1"/>
          </p:cNvSpPr>
          <p:nvPr>
            <p:ph idx="1"/>
          </p:nvPr>
        </p:nvSpPr>
        <p:spPr>
          <a:xfrm>
            <a:off x="838200" y="1481668"/>
            <a:ext cx="9138424" cy="4695296"/>
          </a:xfrm>
        </p:spPr>
        <p:txBody>
          <a:bodyPr/>
          <a:lstStyle/>
          <a:p>
            <a:pPr marL="0" indent="0">
              <a:buNone/>
            </a:pPr>
            <a:r>
              <a:rPr lang="en-US" dirty="0"/>
              <a:t>Smell code might work right now, but in time it is going to have one or more of these issues:</a:t>
            </a:r>
          </a:p>
          <a:p>
            <a:r>
              <a:rPr lang="en-US" b="1" dirty="0"/>
              <a:t>Redundant</a:t>
            </a:r>
            <a:r>
              <a:rPr lang="en-US" dirty="0"/>
              <a:t>: an update in one place would need to be duplicated multiple times</a:t>
            </a:r>
          </a:p>
          <a:p>
            <a:r>
              <a:rPr lang="en-US" b="1" dirty="0"/>
              <a:t>Not flexible</a:t>
            </a:r>
            <a:r>
              <a:rPr lang="en-US" dirty="0"/>
              <a:t>: adding new functionality and modifying exiting features require extensive rewrites or hacks</a:t>
            </a:r>
            <a:endParaRPr lang="en-US" b="1" dirty="0"/>
          </a:p>
          <a:p>
            <a:r>
              <a:rPr lang="en-US" b="1" dirty="0"/>
              <a:t>Hard to read and test</a:t>
            </a:r>
            <a:r>
              <a:rPr lang="en-US" dirty="0"/>
              <a:t>: the code that performs the interesting computation is mixed with the code </a:t>
            </a:r>
            <a:br>
              <a:rPr lang="en-US" dirty="0"/>
            </a:br>
            <a:r>
              <a:rPr lang="en-US" dirty="0"/>
              <a:t>that does the repetitive boilerplate</a:t>
            </a:r>
          </a:p>
          <a:p>
            <a:endParaRPr lang="en-US" dirty="0"/>
          </a:p>
          <a:p>
            <a:endParaRPr lang="en-US" dirty="0"/>
          </a:p>
          <a:p>
            <a:endParaRPr lang="en-US" dirty="0"/>
          </a:p>
        </p:txBody>
      </p:sp>
      <p:sp>
        <p:nvSpPr>
          <p:cNvPr id="7" name="Footer Placeholder 6">
            <a:extLst>
              <a:ext uri="{FF2B5EF4-FFF2-40B4-BE49-F238E27FC236}">
                <a16:creationId xmlns:a16="http://schemas.microsoft.com/office/drawing/2014/main" id="{CEA9F5EE-7351-F94C-9D36-CBBBDAD3FA78}"/>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1029033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AA904-24B5-C24D-8EFF-1AC3FBE84FEB}"/>
              </a:ext>
            </a:extLst>
          </p:cNvPr>
          <p:cNvSpPr>
            <a:spLocks noGrp="1"/>
          </p:cNvSpPr>
          <p:nvPr>
            <p:ph type="title"/>
          </p:nvPr>
        </p:nvSpPr>
        <p:spPr/>
        <p:txBody>
          <a:bodyPr/>
          <a:lstStyle/>
          <a:p>
            <a:r>
              <a:rPr lang="en-US" dirty="0"/>
              <a:t>Here is how to fix it, class dismissed</a:t>
            </a:r>
          </a:p>
        </p:txBody>
      </p:sp>
      <p:sp>
        <p:nvSpPr>
          <p:cNvPr id="3" name="Content Placeholder 2">
            <a:extLst>
              <a:ext uri="{FF2B5EF4-FFF2-40B4-BE49-F238E27FC236}">
                <a16:creationId xmlns:a16="http://schemas.microsoft.com/office/drawing/2014/main" id="{1EFEF1E2-60E3-5F4A-B22E-41968B8BE949}"/>
              </a:ext>
            </a:extLst>
          </p:cNvPr>
          <p:cNvSpPr>
            <a:spLocks noGrp="1"/>
          </p:cNvSpPr>
          <p:nvPr>
            <p:ph idx="1"/>
          </p:nvPr>
        </p:nvSpPr>
        <p:spPr>
          <a:xfrm>
            <a:off x="838199" y="1825625"/>
            <a:ext cx="7580972" cy="4351338"/>
          </a:xfrm>
        </p:spPr>
        <p:txBody>
          <a:bodyPr/>
          <a:lstStyle/>
          <a:p>
            <a:pPr marL="0" indent="0">
              <a:buNone/>
            </a:pPr>
            <a:r>
              <a:rPr lang="en-CH" dirty="0"/>
              <a:t>What are you missing? A few patterns that make your code odor as nice as a spring meadow</a:t>
            </a:r>
            <a:br>
              <a:rPr lang="en-CH" dirty="0"/>
            </a:br>
            <a:endParaRPr lang="en-US" dirty="0"/>
          </a:p>
          <a:p>
            <a:pPr marL="514350" indent="-514350">
              <a:buFont typeface="+mj-lt"/>
              <a:buAutoNum type="arabicPeriod"/>
            </a:pPr>
            <a:r>
              <a:rPr lang="en-CH" dirty="0"/>
              <a:t>Put together things that belong together</a:t>
            </a:r>
          </a:p>
          <a:p>
            <a:pPr marL="514350" indent="-514350">
              <a:buFont typeface="+mj-lt"/>
              <a:buAutoNum type="arabicPeriod"/>
            </a:pPr>
            <a:r>
              <a:rPr lang="en-CH" dirty="0"/>
              <a:t>Break out things that vary independently</a:t>
            </a:r>
          </a:p>
          <a:p>
            <a:pPr marL="514350" indent="-514350">
              <a:buFont typeface="+mj-lt"/>
              <a:buAutoNum type="arabicPeriod"/>
            </a:pPr>
            <a:r>
              <a:rPr lang="en-CH" dirty="0"/>
              <a:t>Keep code open for extension</a:t>
            </a:r>
          </a:p>
          <a:p>
            <a:pPr marL="0" indent="0">
              <a:buNone/>
            </a:pPr>
            <a:endParaRPr lang="en-US" dirty="0"/>
          </a:p>
        </p:txBody>
      </p:sp>
      <p:pic>
        <p:nvPicPr>
          <p:cNvPr id="4" name="Picture 3">
            <a:extLst>
              <a:ext uri="{FF2B5EF4-FFF2-40B4-BE49-F238E27FC236}">
                <a16:creationId xmlns:a16="http://schemas.microsoft.com/office/drawing/2014/main" id="{72CE3E31-1842-A343-8EF9-7C6D115F60D9}"/>
              </a:ext>
            </a:extLst>
          </p:cNvPr>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8523250" y="1059366"/>
            <a:ext cx="3865756" cy="5798634"/>
          </a:xfrm>
          <a:prstGeom prst="rect">
            <a:avLst/>
          </a:prstGeom>
        </p:spPr>
      </p:pic>
      <p:sp>
        <p:nvSpPr>
          <p:cNvPr id="7" name="Footer Placeholder 6">
            <a:extLst>
              <a:ext uri="{FF2B5EF4-FFF2-40B4-BE49-F238E27FC236}">
                <a16:creationId xmlns:a16="http://schemas.microsoft.com/office/drawing/2014/main" id="{2FA625D5-F5E2-3A4A-AED4-07F85FEC155F}"/>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13274101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41FC1-E2A7-C623-48C4-099436817AB3}"/>
              </a:ext>
            </a:extLst>
          </p:cNvPr>
          <p:cNvSpPr>
            <a:spLocks noGrp="1"/>
          </p:cNvSpPr>
          <p:nvPr>
            <p:ph type="title"/>
          </p:nvPr>
        </p:nvSpPr>
        <p:spPr/>
        <p:txBody>
          <a:bodyPr/>
          <a:lstStyle/>
          <a:p>
            <a:endParaRPr lang="en-CH"/>
          </a:p>
        </p:txBody>
      </p:sp>
      <p:sp>
        <p:nvSpPr>
          <p:cNvPr id="3" name="Content Placeholder 2">
            <a:extLst>
              <a:ext uri="{FF2B5EF4-FFF2-40B4-BE49-F238E27FC236}">
                <a16:creationId xmlns:a16="http://schemas.microsoft.com/office/drawing/2014/main" id="{5477607C-19C2-B68F-ED7F-40B881AEC40A}"/>
              </a:ext>
            </a:extLst>
          </p:cNvPr>
          <p:cNvSpPr>
            <a:spLocks noGrp="1"/>
          </p:cNvSpPr>
          <p:nvPr>
            <p:ph idx="1"/>
          </p:nvPr>
        </p:nvSpPr>
        <p:spPr/>
        <p:txBody>
          <a:bodyPr/>
          <a:lstStyle/>
          <a:p>
            <a:r>
              <a:rPr lang="en-CH" dirty="0"/>
              <a:t>We’ll show some code, and put it together and break it apart several times to illustrate how to make it practical to use, but flexible </a:t>
            </a:r>
          </a:p>
          <a:p>
            <a:r>
              <a:rPr lang="en-CH" dirty="0"/>
              <a:t>Then we’ll discuss how to do a similar thing at a research project level</a:t>
            </a:r>
          </a:p>
          <a:p>
            <a:endParaRPr lang="en-CH" dirty="0"/>
          </a:p>
        </p:txBody>
      </p:sp>
      <p:sp>
        <p:nvSpPr>
          <p:cNvPr id="4" name="Footer Placeholder 3">
            <a:extLst>
              <a:ext uri="{FF2B5EF4-FFF2-40B4-BE49-F238E27FC236}">
                <a16:creationId xmlns:a16="http://schemas.microsoft.com/office/drawing/2014/main" id="{7FAF1188-9E74-40B6-D8E9-BBED76F6736D}"/>
              </a:ext>
            </a:extLst>
          </p:cNvPr>
          <p:cNvSpPr>
            <a:spLocks noGrp="1"/>
          </p:cNvSpPr>
          <p:nvPr>
            <p:ph type="ftr" sz="quarter" idx="11"/>
          </p:nvPr>
        </p:nvSpPr>
        <p:spPr/>
        <p:txBody>
          <a:bodyPr/>
          <a:lstStyle/>
          <a:p>
            <a:r>
              <a:rPr lang="en-US"/>
              <a:t>August 2022, v. 1.0, CC BY-SA 4.0</a:t>
            </a:r>
          </a:p>
        </p:txBody>
      </p:sp>
      <p:sp>
        <p:nvSpPr>
          <p:cNvPr id="5" name="TextBox 4">
            <a:extLst>
              <a:ext uri="{FF2B5EF4-FFF2-40B4-BE49-F238E27FC236}">
                <a16:creationId xmlns:a16="http://schemas.microsoft.com/office/drawing/2014/main" id="{57636D9D-227E-9FCB-FEAF-E76962E9C57D}"/>
              </a:ext>
            </a:extLst>
          </p:cNvPr>
          <p:cNvSpPr txBox="1"/>
          <p:nvPr/>
        </p:nvSpPr>
        <p:spPr>
          <a:xfrm>
            <a:off x="9435213" y="195451"/>
            <a:ext cx="2235987" cy="646331"/>
          </a:xfrm>
          <a:prstGeom prst="rect">
            <a:avLst/>
          </a:prstGeom>
          <a:solidFill>
            <a:srgbClr val="FFFF00"/>
          </a:solidFill>
        </p:spPr>
        <p:txBody>
          <a:bodyPr wrap="square" rtlCol="0">
            <a:spAutoFit/>
          </a:bodyPr>
          <a:lstStyle/>
          <a:p>
            <a:r>
              <a:rPr lang="en-CH" dirty="0"/>
              <a:t>To be removed from final slide deck</a:t>
            </a:r>
          </a:p>
        </p:txBody>
      </p:sp>
    </p:spTree>
    <p:extLst>
      <p:ext uri="{BB962C8B-B14F-4D97-AF65-F5344CB8AC3E}">
        <p14:creationId xmlns:p14="http://schemas.microsoft.com/office/powerpoint/2010/main" val="11890679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63357</TotalTime>
  <Words>3691</Words>
  <Application>Microsoft Macintosh PowerPoint</Application>
  <PresentationFormat>Widescreen</PresentationFormat>
  <Paragraphs>383</Paragraphs>
  <Slides>57</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57</vt:i4>
      </vt:variant>
    </vt:vector>
  </HeadingPairs>
  <TitlesOfParts>
    <vt:vector size="63" baseType="lpstr">
      <vt:lpstr>Arial</vt:lpstr>
      <vt:lpstr>Calibri</vt:lpstr>
      <vt:lpstr>Calibri Light</vt:lpstr>
      <vt:lpstr>Consolas</vt:lpstr>
      <vt:lpstr>Courier</vt:lpstr>
      <vt:lpstr>Office Theme</vt:lpstr>
      <vt:lpstr>Schedule option 2; 3.5h</vt:lpstr>
      <vt:lpstr>Start: ask who has written a class before</vt:lpstr>
      <vt:lpstr>Scientific programming patterns</vt:lpstr>
      <vt:lpstr>What is wrong with y’all?!</vt:lpstr>
      <vt:lpstr>The good news: you can smell it</vt:lpstr>
      <vt:lpstr>The good news: you can smell it</vt:lpstr>
      <vt:lpstr>What is wrong with smelly code?</vt:lpstr>
      <vt:lpstr>Here is how to fix it, class dismissed</vt:lpstr>
      <vt:lpstr>PowerPoint Presentation</vt:lpstr>
      <vt:lpstr>Chapter 1: Introduction to classes Put together things that belong together</vt:lpstr>
      <vt:lpstr>Open discussion</vt:lpstr>
      <vt:lpstr>Go to “classes” notebooks</vt:lpstr>
      <vt:lpstr>Hands-on: Turn the walker code into a class </vt:lpstr>
      <vt:lpstr>After exercise, open discussion notes</vt:lpstr>
      <vt:lpstr>Summary: One of the smell of classes</vt:lpstr>
      <vt:lpstr>Chapter 2: There are many ways to build an instance Break out things that vary independently</vt:lpstr>
      <vt:lpstr>There are many ways to build an instance</vt:lpstr>
      <vt:lpstr>The smells of the Walker constructor</vt:lpstr>
      <vt:lpstr>The smells of the Walker constructor</vt:lpstr>
      <vt:lpstr>The smells of the Walker constructor</vt:lpstr>
      <vt:lpstr>Factory methods build instances in different ways</vt:lpstr>
      <vt:lpstr>Factory methods take us only this far... </vt:lpstr>
      <vt:lpstr>Break out the part that varies!</vt:lpstr>
      <vt:lpstr>Break out the part that varies!</vt:lpstr>
      <vt:lpstr>Here the exercise about breaking out the next step probability</vt:lpstr>
      <vt:lpstr>Persistence</vt:lpstr>
      <vt:lpstr>Recap: Class structure</vt:lpstr>
      <vt:lpstr>Architecture discussion?</vt:lpstr>
      <vt:lpstr>Separate what varies independently Part 2 The same principle applies everywhere, including at the level of project</vt:lpstr>
      <vt:lpstr>Common concepts in research projects </vt:lpstr>
      <vt:lpstr>Keep things open for extension</vt:lpstr>
      <vt:lpstr>Hooks patterns</vt:lpstr>
      <vt:lpstr>Thank you!</vt:lpstr>
      <vt:lpstr>PowerPoint Presentation</vt:lpstr>
      <vt:lpstr>The good news: you can smell it</vt:lpstr>
      <vt:lpstr>Objective</vt:lpstr>
      <vt:lpstr>Schedule option 1</vt:lpstr>
      <vt:lpstr>Setting up and cleaning up: The smell of context managers</vt:lpstr>
      <vt:lpstr>PowerPoint Presentation</vt:lpstr>
      <vt:lpstr>The smell of classes</vt:lpstr>
      <vt:lpstr>Go to “classes” notebooks</vt:lpstr>
      <vt:lpstr>Recap: Classes</vt:lpstr>
      <vt:lpstr>Another smell of classes</vt:lpstr>
      <vt:lpstr>Another smell of classes – simple example</vt:lpstr>
      <vt:lpstr>Real example: sklearn</vt:lpstr>
      <vt:lpstr>Real example: sklearn</vt:lpstr>
      <vt:lpstr>A general principle:  separate things that vary independently</vt:lpstr>
      <vt:lpstr>PowerPoint Presentation</vt:lpstr>
      <vt:lpstr>PowerPoint Presentation</vt:lpstr>
      <vt:lpstr>PowerPoint Presentation</vt:lpstr>
      <vt:lpstr>PowerPoint Presentation</vt:lpstr>
      <vt:lpstr>PowerPoint Presentation</vt:lpstr>
      <vt:lpstr>PowerPoint Presentation</vt:lpstr>
      <vt:lpstr>The same principle applies everywhere, including at the level of project</vt:lpstr>
      <vt:lpstr>Common concepts in research projects </vt:lpstr>
      <vt:lpstr>Where to go from here…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by smell</dc:title>
  <dc:creator>Berkes Pietro</dc:creator>
  <cp:lastModifiedBy>Pietro Berkes</cp:lastModifiedBy>
  <cp:revision>419</cp:revision>
  <cp:lastPrinted>2019-09-03T16:05:03Z</cp:lastPrinted>
  <dcterms:created xsi:type="dcterms:W3CDTF">2018-07-24T12:49:38Z</dcterms:created>
  <dcterms:modified xsi:type="dcterms:W3CDTF">2022-08-12T14:02:23Z</dcterms:modified>
</cp:coreProperties>
</file>

<file path=docProps/thumbnail.jpeg>
</file>